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6"/>
  </p:notesMasterIdLst>
  <p:sldIdLst>
    <p:sldId id="349" r:id="rId5"/>
    <p:sldId id="332" r:id="rId6"/>
    <p:sldId id="270" r:id="rId7"/>
    <p:sldId id="342" r:id="rId8"/>
    <p:sldId id="334" r:id="rId9"/>
    <p:sldId id="353" r:id="rId10"/>
    <p:sldId id="330" r:id="rId11"/>
    <p:sldId id="331" r:id="rId12"/>
    <p:sldId id="333" r:id="rId13"/>
    <p:sldId id="304" r:id="rId14"/>
    <p:sldId id="352" r:id="rId15"/>
  </p:sldIdLst>
  <p:sldSz cx="12192000" cy="6858000"/>
  <p:notesSz cx="6858000" cy="9144000"/>
  <p:embeddedFontLst>
    <p:embeddedFont>
      <p:font typeface="Proxima Nova Rg" panose="02000506030000020004" charset="0"/>
      <p:regular r:id="rId17"/>
      <p:bold r:id="rId18"/>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3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9C2"/>
    <a:srgbClr val="DB5E38"/>
    <a:srgbClr val="597045"/>
    <a:srgbClr val="F2BA6E"/>
    <a:srgbClr val="C2E3FA"/>
    <a:srgbClr val="ED4AA8"/>
    <a:srgbClr val="6BBAF5"/>
    <a:srgbClr val="FDECB4"/>
    <a:srgbClr val="7A706B"/>
    <a:srgbClr val="BFD6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1562EE-0CCF-0A6A-4629-42B8510B6F02}" v="87" dt="2024-06-17T08:11:51.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20" autoAdjust="0"/>
    <p:restoredTop sz="94660"/>
  </p:normalViewPr>
  <p:slideViewPr>
    <p:cSldViewPr snapToGrid="0">
      <p:cViewPr varScale="1">
        <p:scale>
          <a:sx n="77" d="100"/>
          <a:sy n="77" d="100"/>
        </p:scale>
        <p:origin x="480" y="53"/>
      </p:cViewPr>
      <p:guideLst>
        <p:guide orient="horz" pos="436"/>
        <p:guide pos="32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ye Booth" userId="S::faye.booth@educationcompany.co.uk::d3db5133-954f-4a14-819c-c964e48f1803" providerId="AD" clId="Web-{E31562EE-0CCF-0A6A-4629-42B8510B6F02}"/>
    <pc:docChg chg="modSld">
      <pc:chgData name="Faye Booth" userId="S::faye.booth@educationcompany.co.uk::d3db5133-954f-4a14-819c-c964e48f1803" providerId="AD" clId="Web-{E31562EE-0CCF-0A6A-4629-42B8510B6F02}" dt="2024-06-17T08:11:51.319" v="91" actId="20577"/>
      <pc:docMkLst>
        <pc:docMk/>
      </pc:docMkLst>
      <pc:sldChg chg="modSp">
        <pc:chgData name="Faye Booth" userId="S::faye.booth@educationcompany.co.uk::d3db5133-954f-4a14-819c-c964e48f1803" providerId="AD" clId="Web-{E31562EE-0CCF-0A6A-4629-42B8510B6F02}" dt="2024-06-17T07:51:19.582" v="5" actId="1076"/>
        <pc:sldMkLst>
          <pc:docMk/>
          <pc:sldMk cId="1385615923" sldId="331"/>
        </pc:sldMkLst>
        <pc:picChg chg="mod">
          <ac:chgData name="Faye Booth" userId="S::faye.booth@educationcompany.co.uk::d3db5133-954f-4a14-819c-c964e48f1803" providerId="AD" clId="Web-{E31562EE-0CCF-0A6A-4629-42B8510B6F02}" dt="2024-06-17T07:51:06.581" v="4" actId="1076"/>
          <ac:picMkLst>
            <pc:docMk/>
            <pc:sldMk cId="1385615923" sldId="331"/>
            <ac:picMk id="7" creationId="{A1925269-49FE-B4B8-BD49-75F27DB5DF99}"/>
          </ac:picMkLst>
        </pc:picChg>
        <pc:picChg chg="mod">
          <ac:chgData name="Faye Booth" userId="S::faye.booth@educationcompany.co.uk::d3db5133-954f-4a14-819c-c964e48f1803" providerId="AD" clId="Web-{E31562EE-0CCF-0A6A-4629-42B8510B6F02}" dt="2024-06-17T07:51:19.582" v="5" actId="1076"/>
          <ac:picMkLst>
            <pc:docMk/>
            <pc:sldMk cId="1385615923" sldId="331"/>
            <ac:picMk id="8" creationId="{E9F0166B-B0BC-95B3-F545-0F081E0A5F0F}"/>
          </ac:picMkLst>
        </pc:picChg>
      </pc:sldChg>
      <pc:sldChg chg="modSp">
        <pc:chgData name="Faye Booth" userId="S::faye.booth@educationcompany.co.uk::d3db5133-954f-4a14-819c-c964e48f1803" providerId="AD" clId="Web-{E31562EE-0CCF-0A6A-4629-42B8510B6F02}" dt="2024-06-17T08:11:51.319" v="91" actId="20577"/>
        <pc:sldMkLst>
          <pc:docMk/>
          <pc:sldMk cId="2929670475" sldId="333"/>
        </pc:sldMkLst>
        <pc:spChg chg="mod">
          <ac:chgData name="Faye Booth" userId="S::faye.booth@educationcompany.co.uk::d3db5133-954f-4a14-819c-c964e48f1803" providerId="AD" clId="Web-{E31562EE-0CCF-0A6A-4629-42B8510B6F02}" dt="2024-06-17T08:07:55.403" v="11" actId="20577"/>
          <ac:spMkLst>
            <pc:docMk/>
            <pc:sldMk cId="2929670475" sldId="333"/>
            <ac:spMk id="2" creationId="{0DD99885-97EB-7AED-824A-A56E50A3584B}"/>
          </ac:spMkLst>
        </pc:spChg>
        <pc:spChg chg="mod">
          <ac:chgData name="Faye Booth" userId="S::faye.booth@educationcompany.co.uk::d3db5133-954f-4a14-819c-c964e48f1803" providerId="AD" clId="Web-{E31562EE-0CCF-0A6A-4629-42B8510B6F02}" dt="2024-06-17T08:11:51.319" v="91" actId="20577"/>
          <ac:spMkLst>
            <pc:docMk/>
            <pc:sldMk cId="2929670475" sldId="333"/>
            <ac:spMk id="3" creationId="{BCB7EABE-915F-D65F-4910-0B1A9F7A35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F7226F-2BED-2248-ADEF-ED92A431643D}" type="datetimeFigureOut">
              <a:rPr lang="en-US" smtClean="0"/>
              <a:t>6/17/2024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EE13F-E7C5-B446-9ED5-233B48B03793}" type="slidenum">
              <a:rPr lang="en-US" smtClean="0"/>
              <a:t>‹#›</a:t>
            </a:fld>
            <a:endParaRPr lang="en-US"/>
          </a:p>
        </p:txBody>
      </p:sp>
    </p:spTree>
    <p:extLst>
      <p:ext uri="{BB962C8B-B14F-4D97-AF65-F5344CB8AC3E}">
        <p14:creationId xmlns:p14="http://schemas.microsoft.com/office/powerpoint/2010/main" val="11156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17/06/2024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17/06/2024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17/06/2024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17/06/2024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hyperlink" Target="https://unsplash.com/photos/silhouette-of-grass-during-sunset-CY2sDlYLSuE?utm_content=creditCopyText&amp;utm_medium=referral&amp;utm_source=unsplash"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group of people sitting on a hill&#10;&#10;Description automatically generated">
            <a:extLst>
              <a:ext uri="{FF2B5EF4-FFF2-40B4-BE49-F238E27FC236}">
                <a16:creationId xmlns:a16="http://schemas.microsoft.com/office/drawing/2014/main" id="{69A2E00C-703B-D69C-52E1-4B9105C28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4877"/>
            <a:ext cx="12192000" cy="5794786"/>
          </a:xfrm>
          <a:prstGeom prst="rect">
            <a:avLst/>
          </a:prstGeom>
        </p:spPr>
      </p:pic>
      <p:sp>
        <p:nvSpPr>
          <p:cNvPr id="3" name="Subtitle 2"/>
          <p:cNvSpPr>
            <a:spLocks noGrp="1"/>
          </p:cNvSpPr>
          <p:nvPr>
            <p:ph type="subTitle" idx="1"/>
          </p:nvPr>
        </p:nvSpPr>
        <p:spPr>
          <a:xfrm>
            <a:off x="2118168" y="5153123"/>
            <a:ext cx="7955665" cy="1175660"/>
          </a:xfrm>
        </p:spPr>
        <p:txBody>
          <a:bodyPr vert="horz" lIns="91440" tIns="45720" rIns="91440" bIns="45720" rtlCol="0" anchor="t">
            <a:normAutofit/>
          </a:bodyPr>
          <a:lstStyle/>
          <a:p>
            <a:r>
              <a:rPr lang="en-GB" sz="4800" b="1" dirty="0">
                <a:solidFill>
                  <a:schemeClr val="bg1"/>
                </a:solidFill>
                <a:latin typeface="Proxima Nova Rg" panose="02000506030000020004" pitchFamily="2" charset="0"/>
              </a:rPr>
              <a:t>Recharging our batteries</a:t>
            </a:r>
          </a:p>
        </p:txBody>
      </p:sp>
      <p:pic>
        <p:nvPicPr>
          <p:cNvPr id="9" name="Picture 8">
            <a:extLst>
              <a:ext uri="{FF2B5EF4-FFF2-40B4-BE49-F238E27FC236}">
                <a16:creationId xmlns:a16="http://schemas.microsoft.com/office/drawing/2014/main" id="{819AE538-03E2-E155-98A1-8A2FC4CF8B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25" t="6134" r="-2309" b="6968"/>
          <a:stretch/>
        </p:blipFill>
        <p:spPr>
          <a:xfrm>
            <a:off x="4725822" y="489711"/>
            <a:ext cx="2740356" cy="1076273"/>
          </a:xfrm>
          <a:prstGeom prst="rect">
            <a:avLst/>
          </a:prstGeom>
        </p:spPr>
      </p:pic>
      <p:pic>
        <p:nvPicPr>
          <p:cNvPr id="17" name="Picture 16" descr="A group of people sitting on a hill&#10;&#10;Description automatically generated">
            <a:extLst>
              <a:ext uri="{FF2B5EF4-FFF2-40B4-BE49-F238E27FC236}">
                <a16:creationId xmlns:a16="http://schemas.microsoft.com/office/drawing/2014/main" id="{0D74EBE9-9B87-EF0E-45B1-19BFED0618CA}"/>
              </a:ext>
            </a:extLst>
          </p:cNvPr>
          <p:cNvPicPr>
            <a:picLocks noChangeAspect="1"/>
          </p:cNvPicPr>
          <p:nvPr/>
        </p:nvPicPr>
        <p:blipFill rotWithShape="1">
          <a:blip r:embed="rId4">
            <a:alphaModFix amt="50000"/>
            <a:extLst>
              <a:ext uri="{BEBA8EAE-BF5A-486C-A8C5-ECC9F3942E4B}">
                <a14:imgProps xmlns:a14="http://schemas.microsoft.com/office/drawing/2010/main">
                  <a14:imgLayer r:embed="rId5">
                    <a14:imgEffect>
                      <a14:backgroundRemoval t="25000" b="42300" l="621" r="17946">
                        <a14:foregroundMark x1="16761" y1="37500" x2="16761" y2="37500"/>
                        <a14:foregroundMark x1="6264" y1="31100" x2="6264" y2="31100"/>
                        <a14:foregroundMark x1="3837" y1="31100" x2="3837" y2="31100"/>
                        <a14:foregroundMark x1="621" y1="30800" x2="621" y2="30800"/>
                      </a14:backgroundRemoval>
                    </a14:imgEffect>
                  </a14:imgLayer>
                </a14:imgProps>
              </a:ext>
              <a:ext uri="{28A0092B-C50C-407E-A947-70E740481C1C}">
                <a14:useLocalDpi xmlns:a14="http://schemas.microsoft.com/office/drawing/2010/main" val="0"/>
              </a:ext>
            </a:extLst>
          </a:blip>
          <a:srcRect t="22891" r="80002" b="55470"/>
          <a:stretch/>
        </p:blipFill>
        <p:spPr>
          <a:xfrm>
            <a:off x="-2" y="104460"/>
            <a:ext cx="3204354" cy="1956663"/>
          </a:xfrm>
          <a:prstGeom prst="rect">
            <a:avLst/>
          </a:prstGeom>
        </p:spPr>
      </p:pic>
      <p:pic>
        <p:nvPicPr>
          <p:cNvPr id="19" name="Picture 18" descr="A group of people sitting on a hill&#10;&#10;Description automatically generated">
            <a:extLst>
              <a:ext uri="{FF2B5EF4-FFF2-40B4-BE49-F238E27FC236}">
                <a16:creationId xmlns:a16="http://schemas.microsoft.com/office/drawing/2014/main" id="{A2642A29-5E22-0CC1-C4B7-45CCD803260E}"/>
              </a:ext>
            </a:extLst>
          </p:cNvPr>
          <p:cNvPicPr>
            <a:picLocks noChangeAspect="1"/>
          </p:cNvPicPr>
          <p:nvPr/>
        </p:nvPicPr>
        <p:blipFill rotWithShape="1">
          <a:blip r:embed="rId6">
            <a:alphaModFix amt="50000"/>
            <a:extLst>
              <a:ext uri="{BEBA8EAE-BF5A-486C-A8C5-ECC9F3942E4B}">
                <a14:imgProps xmlns:a14="http://schemas.microsoft.com/office/drawing/2010/main">
                  <a14:imgLayer r:embed="rId7">
                    <a14:imgEffect>
                      <a14:backgroundRemoval t="25500" b="42400" l="81095" r="99831">
                        <a14:foregroundMark x1="81095" y1="28200" x2="81095" y2="28200"/>
                        <a14:foregroundMark x1="90688" y1="30600" x2="90688" y2="30600"/>
                        <a14:foregroundMark x1="97630" y1="39700" x2="97630" y2="39700"/>
                        <a14:foregroundMark x1="99097" y1="39700" x2="99097" y2="39700"/>
                        <a14:foregroundMark x1="99605" y1="39700" x2="99831" y2="39800"/>
                      </a14:backgroundRemoval>
                    </a14:imgEffect>
                  </a14:imgLayer>
                </a14:imgProps>
              </a:ext>
              <a:ext uri="{28A0092B-C50C-407E-A947-70E740481C1C}">
                <a14:useLocalDpi xmlns:a14="http://schemas.microsoft.com/office/drawing/2010/main" val="0"/>
              </a:ext>
            </a:extLst>
          </a:blip>
          <a:srcRect l="79715" t="23486" b="55391"/>
          <a:stretch/>
        </p:blipFill>
        <p:spPr>
          <a:xfrm>
            <a:off x="8835341" y="283142"/>
            <a:ext cx="3356659" cy="1972589"/>
          </a:xfrm>
          <a:prstGeom prst="rect">
            <a:avLst/>
          </a:prstGeom>
        </p:spPr>
      </p:pic>
      <p:sp>
        <p:nvSpPr>
          <p:cNvPr id="20" name="Subtitle 2">
            <a:extLst>
              <a:ext uri="{FF2B5EF4-FFF2-40B4-BE49-F238E27FC236}">
                <a16:creationId xmlns:a16="http://schemas.microsoft.com/office/drawing/2014/main" id="{1B55E687-0E60-6332-86DB-477D79AE2253}"/>
              </a:ext>
            </a:extLst>
          </p:cNvPr>
          <p:cNvSpPr txBox="1">
            <a:spLocks/>
          </p:cNvSpPr>
          <p:nvPr/>
        </p:nvSpPr>
        <p:spPr>
          <a:xfrm>
            <a:off x="4545957" y="5914717"/>
            <a:ext cx="3100086" cy="45357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solidFill>
                  <a:srgbClr val="F5E8C9"/>
                </a:solidFill>
                <a:latin typeface="Proxima Nova Rg" panose="02000506030000020004" pitchFamily="2" charset="0"/>
              </a:rPr>
              <a:t>Lesson 8</a:t>
            </a:r>
          </a:p>
        </p:txBody>
      </p:sp>
    </p:spTree>
    <p:extLst>
      <p:ext uri="{BB962C8B-B14F-4D97-AF65-F5344CB8AC3E}">
        <p14:creationId xmlns:p14="http://schemas.microsoft.com/office/powerpoint/2010/main" val="494553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ree in a field&#10;&#10;Description automatically generated">
            <a:extLst>
              <a:ext uri="{FF2B5EF4-FFF2-40B4-BE49-F238E27FC236}">
                <a16:creationId xmlns:a16="http://schemas.microsoft.com/office/drawing/2014/main" id="{C328F468-66E5-C13E-C65C-533974B36282}"/>
              </a:ext>
            </a:extLst>
          </p:cNvPr>
          <p:cNvPicPr>
            <a:picLocks noChangeAspect="1"/>
          </p:cNvPicPr>
          <p:nvPr/>
        </p:nvPicPr>
        <p:blipFill rotWithShape="1">
          <a:blip r:embed="rId2" cstate="print">
            <a:alphaModFix amt="97000"/>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7FE19E85-33B8-8D21-260D-4BF6F69D0AE0}"/>
              </a:ext>
            </a:extLst>
          </p:cNvPr>
          <p:cNvSpPr>
            <a:spLocks noGrp="1"/>
          </p:cNvSpPr>
          <p:nvPr>
            <p:ph idx="1"/>
          </p:nvPr>
        </p:nvSpPr>
        <p:spPr>
          <a:xfrm>
            <a:off x="285508" y="5509846"/>
            <a:ext cx="11620983" cy="1348154"/>
          </a:xfrm>
        </p:spPr>
        <p:txBody>
          <a:bodyPr vert="horz" lIns="91440" tIns="45720" rIns="91440" bIns="45720" rtlCol="0" anchor="t">
            <a:normAutofit fontScale="70000" lnSpcReduction="20000"/>
          </a:bodyPr>
          <a:lstStyle/>
          <a:p>
            <a:pPr marL="0" indent="0" algn="ctr">
              <a:buNone/>
            </a:pPr>
            <a:r>
              <a:rPr lang="en-GB" sz="4000" b="1" dirty="0">
                <a:ln>
                  <a:solidFill>
                    <a:srgbClr val="597045">
                      <a:alpha val="88690"/>
                    </a:srgbClr>
                  </a:solidFill>
                </a:ln>
                <a:solidFill>
                  <a:schemeClr val="bg2"/>
                </a:solidFill>
                <a:latin typeface="Proxima Nova Rg" panose="02000506030000020004" pitchFamily="2" charset="0"/>
              </a:rPr>
              <a:t>"Find some quiet, private time. Allow yourself to slow down and relax. Find nature, meditate, or do nothing. Take a mental break. You'll gain the benefits of a quiet mind."</a:t>
            </a:r>
            <a:endParaRPr lang="en-GB" sz="2400" dirty="0">
              <a:ln>
                <a:solidFill>
                  <a:srgbClr val="597045">
                    <a:alpha val="88690"/>
                  </a:srgbClr>
                </a:solidFill>
              </a:ln>
              <a:solidFill>
                <a:schemeClr val="bg2"/>
              </a:solidFill>
              <a:latin typeface="Proxima Nova Rg" panose="02000506030000020004" pitchFamily="2" charset="0"/>
            </a:endParaRPr>
          </a:p>
          <a:p>
            <a:pPr marL="0" indent="0" algn="ctr">
              <a:buNone/>
            </a:pPr>
            <a:r>
              <a:rPr lang="en-GB" sz="2400" dirty="0">
                <a:solidFill>
                  <a:schemeClr val="bg2"/>
                </a:solidFill>
                <a:latin typeface="Proxima Nova Rg" panose="02000506030000020004" pitchFamily="2" charset="0"/>
              </a:rPr>
              <a:t>Tom Giaquinto</a:t>
            </a:r>
          </a:p>
        </p:txBody>
      </p:sp>
      <p:sp>
        <p:nvSpPr>
          <p:cNvPr id="8" name="TextBox 7">
            <a:extLst>
              <a:ext uri="{FF2B5EF4-FFF2-40B4-BE49-F238E27FC236}">
                <a16:creationId xmlns:a16="http://schemas.microsoft.com/office/drawing/2014/main" id="{9E9D04C6-96B3-7CC2-B56B-B6C9EB42DF5F}"/>
              </a:ext>
            </a:extLst>
          </p:cNvPr>
          <p:cNvSpPr txBox="1"/>
          <p:nvPr/>
        </p:nvSpPr>
        <p:spPr>
          <a:xfrm>
            <a:off x="9984344" y="6537331"/>
            <a:ext cx="2241319" cy="246221"/>
          </a:xfrm>
          <a:prstGeom prst="rect">
            <a:avLst/>
          </a:prstGeom>
          <a:noFill/>
        </p:spPr>
        <p:txBody>
          <a:bodyPr wrap="none" rtlCol="0">
            <a:spAutoFit/>
          </a:bodyPr>
          <a:lstStyle/>
          <a:p>
            <a:r>
              <a:rPr lang="en-GB" sz="1000" dirty="0">
                <a:solidFill>
                  <a:srgbClr val="FDECB4"/>
                </a:solidFill>
                <a:latin typeface="Proxima Nova Rg" panose="02000506030000020004" pitchFamily="2" charset="0"/>
              </a:rPr>
              <a:t>Photo by </a:t>
            </a:r>
            <a:r>
              <a:rPr lang="en-GB" sz="1000" u="sng" dirty="0">
                <a:solidFill>
                  <a:srgbClr val="FDECB4"/>
                </a:solidFill>
                <a:latin typeface="Proxima Nova Rg" panose="02000506030000020004" pitchFamily="2" charset="0"/>
              </a:rPr>
              <a:t>Simon </a:t>
            </a:r>
            <a:r>
              <a:rPr lang="en-GB" sz="1000" u="sng" dirty="0" err="1">
                <a:solidFill>
                  <a:srgbClr val="FDECB4"/>
                </a:solidFill>
                <a:latin typeface="Proxima Nova Rg" panose="02000506030000020004" pitchFamily="2" charset="0"/>
              </a:rPr>
              <a:t>WIlkes</a:t>
            </a:r>
            <a:r>
              <a:rPr lang="en-GB" sz="1000" dirty="0">
                <a:solidFill>
                  <a:srgbClr val="FDECB4"/>
                </a:solidFill>
                <a:latin typeface="Proxima Nova Rg" panose="02000506030000020004" pitchFamily="2" charset="0"/>
              </a:rPr>
              <a:t> on </a:t>
            </a:r>
            <a:r>
              <a:rPr lang="en-GB" sz="1000" dirty="0">
                <a:solidFill>
                  <a:srgbClr val="FDECB4"/>
                </a:solidFill>
                <a:latin typeface="Proxima Nova Rg" panose="02000506030000020004" pitchFamily="2" charset="0"/>
                <a:hlinkClick r:id="rId4">
                  <a:extLst>
                    <a:ext uri="{A12FA001-AC4F-418D-AE19-62706E023703}">
                      <ahyp:hlinkClr xmlns:ahyp="http://schemas.microsoft.com/office/drawing/2018/hyperlinkcolor" val="tx"/>
                    </a:ext>
                  </a:extLst>
                </a:hlinkClick>
              </a:rPr>
              <a:t>Unsplash</a:t>
            </a:r>
            <a:r>
              <a:rPr lang="en-GB" sz="1000" dirty="0">
                <a:solidFill>
                  <a:srgbClr val="FDECB4"/>
                </a:solidFill>
                <a:latin typeface="Proxima Nova Rg" panose="02000506030000020004" pitchFamily="2" charset="0"/>
              </a:rPr>
              <a:t> </a:t>
            </a:r>
            <a:endParaRPr lang="en-US" sz="1000" dirty="0">
              <a:solidFill>
                <a:srgbClr val="FDECB4"/>
              </a:solidFill>
              <a:latin typeface="Proxima Nova Rg" panose="02000506030000020004" pitchFamily="2" charset="0"/>
            </a:endParaRPr>
          </a:p>
        </p:txBody>
      </p:sp>
    </p:spTree>
    <p:extLst>
      <p:ext uri="{BB962C8B-B14F-4D97-AF65-F5344CB8AC3E}">
        <p14:creationId xmlns:p14="http://schemas.microsoft.com/office/powerpoint/2010/main" val="75284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black and white sign with grey text&#10;&#10;Description automatically generated">
            <a:extLst>
              <a:ext uri="{FF2B5EF4-FFF2-40B4-BE49-F238E27FC236}">
                <a16:creationId xmlns:a16="http://schemas.microsoft.com/office/drawing/2014/main" id="{A50D7C69-F380-C467-4B64-E842B01A6900}"/>
              </a:ext>
            </a:extLst>
          </p:cNvPr>
          <p:cNvPicPr>
            <a:picLocks noChangeAspect="1"/>
          </p:cNvPicPr>
          <p:nvPr/>
        </p:nvPicPr>
        <p:blipFill rotWithShape="1">
          <a:blip r:embed="rId2">
            <a:extLst>
              <a:ext uri="{28A0092B-C50C-407E-A947-70E740481C1C}">
                <a14:useLocalDpi xmlns:a14="http://schemas.microsoft.com/office/drawing/2010/main" val="0"/>
              </a:ext>
            </a:extLst>
          </a:blip>
          <a:srcRect l="3974"/>
          <a:stretch/>
        </p:blipFill>
        <p:spPr>
          <a:xfrm>
            <a:off x="2760008" y="1881093"/>
            <a:ext cx="6671983" cy="3095813"/>
          </a:xfrm>
          <a:prstGeom prst="rect">
            <a:avLst/>
          </a:prstGeom>
        </p:spPr>
      </p:pic>
      <p:sp>
        <p:nvSpPr>
          <p:cNvPr id="26" name="Right Triangle 25">
            <a:extLst>
              <a:ext uri="{FF2B5EF4-FFF2-40B4-BE49-F238E27FC236}">
                <a16:creationId xmlns:a16="http://schemas.microsoft.com/office/drawing/2014/main" id="{839E3F3C-3920-A634-6AF9-010FA8021A24}"/>
              </a:ext>
            </a:extLst>
          </p:cNvPr>
          <p:cNvSpPr/>
          <p:nvPr/>
        </p:nvSpPr>
        <p:spPr>
          <a:xfrm rot="16200000">
            <a:off x="10933936" y="2506427"/>
            <a:ext cx="1122702" cy="1043319"/>
          </a:xfrm>
          <a:prstGeom prst="rtTriangle">
            <a:avLst/>
          </a:prstGeom>
          <a:solidFill>
            <a:srgbClr val="6B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a:extLst>
              <a:ext uri="{FF2B5EF4-FFF2-40B4-BE49-F238E27FC236}">
                <a16:creationId xmlns:a16="http://schemas.microsoft.com/office/drawing/2014/main" id="{F826CE8F-025A-2783-F699-11FB69A7922D}"/>
              </a:ext>
            </a:extLst>
          </p:cNvPr>
          <p:cNvSpPr/>
          <p:nvPr/>
        </p:nvSpPr>
        <p:spPr>
          <a:xfrm rot="16200000">
            <a:off x="10174129" y="4881840"/>
            <a:ext cx="1856935" cy="1781974"/>
          </a:xfrm>
          <a:prstGeom prst="rtTriangle">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a:extLst>
              <a:ext uri="{FF2B5EF4-FFF2-40B4-BE49-F238E27FC236}">
                <a16:creationId xmlns:a16="http://schemas.microsoft.com/office/drawing/2014/main" id="{3976FB29-40FE-039A-298C-86F04FABDA40}"/>
              </a:ext>
            </a:extLst>
          </p:cNvPr>
          <p:cNvSpPr/>
          <p:nvPr/>
        </p:nvSpPr>
        <p:spPr>
          <a:xfrm rot="5400000">
            <a:off x="160936" y="223776"/>
            <a:ext cx="1856935" cy="1781974"/>
          </a:xfrm>
          <a:prstGeom prst="rtTriangle">
            <a:avLst/>
          </a:prstGeom>
          <a:solidFill>
            <a:srgbClr val="ED4A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FF7D8BE-FA90-CF30-4459-8BEF33A77103}"/>
              </a:ext>
            </a:extLst>
          </p:cNvPr>
          <p:cNvSpPr/>
          <p:nvPr/>
        </p:nvSpPr>
        <p:spPr>
          <a:xfrm rot="2700000">
            <a:off x="697473" y="2101208"/>
            <a:ext cx="1062803" cy="1062803"/>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6BB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1">
            <a:extLst>
              <a:ext uri="{FF2B5EF4-FFF2-40B4-BE49-F238E27FC236}">
                <a16:creationId xmlns:a16="http://schemas.microsoft.com/office/drawing/2014/main" id="{46D6BEA6-55A3-C170-269B-2E4A1D8489BB}"/>
              </a:ext>
            </a:extLst>
          </p:cNvPr>
          <p:cNvSpPr/>
          <p:nvPr/>
        </p:nvSpPr>
        <p:spPr>
          <a:xfrm rot="5400000">
            <a:off x="8758997" y="5638492"/>
            <a:ext cx="1062803" cy="1062803"/>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C2E3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1">
            <a:extLst>
              <a:ext uri="{FF2B5EF4-FFF2-40B4-BE49-F238E27FC236}">
                <a16:creationId xmlns:a16="http://schemas.microsoft.com/office/drawing/2014/main" id="{B5B7921B-1CFB-C14C-BDE9-9EC39D56529D}"/>
              </a:ext>
            </a:extLst>
          </p:cNvPr>
          <p:cNvSpPr/>
          <p:nvPr/>
        </p:nvSpPr>
        <p:spPr>
          <a:xfrm rot="16200000">
            <a:off x="10211609" y="4503257"/>
            <a:ext cx="682207" cy="682207"/>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F2BA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1">
            <a:extLst>
              <a:ext uri="{FF2B5EF4-FFF2-40B4-BE49-F238E27FC236}">
                <a16:creationId xmlns:a16="http://schemas.microsoft.com/office/drawing/2014/main" id="{EE50A1EE-3A0A-CE6F-3A26-EAA57F075058}"/>
              </a:ext>
            </a:extLst>
          </p:cNvPr>
          <p:cNvSpPr/>
          <p:nvPr/>
        </p:nvSpPr>
        <p:spPr>
          <a:xfrm rot="13500000">
            <a:off x="10179265" y="-565221"/>
            <a:ext cx="1503032" cy="1503032"/>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D9D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1">
            <a:extLst>
              <a:ext uri="{FF2B5EF4-FFF2-40B4-BE49-F238E27FC236}">
                <a16:creationId xmlns:a16="http://schemas.microsoft.com/office/drawing/2014/main" id="{B9BCD640-FD2F-7EDF-2DE4-BB003CD65B3E}"/>
              </a:ext>
            </a:extLst>
          </p:cNvPr>
          <p:cNvSpPr/>
          <p:nvPr/>
        </p:nvSpPr>
        <p:spPr>
          <a:xfrm rot="5400000">
            <a:off x="2293306" y="186295"/>
            <a:ext cx="1169421" cy="1169421"/>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F5E8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1">
            <a:extLst>
              <a:ext uri="{FF2B5EF4-FFF2-40B4-BE49-F238E27FC236}">
                <a16:creationId xmlns:a16="http://schemas.microsoft.com/office/drawing/2014/main" id="{68356DA5-BE54-1088-67D9-951C8F991835}"/>
              </a:ext>
            </a:extLst>
          </p:cNvPr>
          <p:cNvSpPr/>
          <p:nvPr/>
        </p:nvSpPr>
        <p:spPr>
          <a:xfrm rot="16200000">
            <a:off x="211080" y="3248334"/>
            <a:ext cx="682207" cy="682207"/>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9E9C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1">
            <a:extLst>
              <a:ext uri="{FF2B5EF4-FFF2-40B4-BE49-F238E27FC236}">
                <a16:creationId xmlns:a16="http://schemas.microsoft.com/office/drawing/2014/main" id="{2F28ADAD-970B-DB0F-C5F6-A0FA31B8A345}"/>
              </a:ext>
            </a:extLst>
          </p:cNvPr>
          <p:cNvSpPr/>
          <p:nvPr/>
        </p:nvSpPr>
        <p:spPr>
          <a:xfrm rot="8100000">
            <a:off x="814061" y="3875194"/>
            <a:ext cx="1085463" cy="1085463"/>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F7B5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1">
            <a:extLst>
              <a:ext uri="{FF2B5EF4-FFF2-40B4-BE49-F238E27FC236}">
                <a16:creationId xmlns:a16="http://schemas.microsoft.com/office/drawing/2014/main" id="{8A34CA66-76E0-4423-A553-903FF296E810}"/>
              </a:ext>
            </a:extLst>
          </p:cNvPr>
          <p:cNvSpPr/>
          <p:nvPr/>
        </p:nvSpPr>
        <p:spPr>
          <a:xfrm rot="18900000">
            <a:off x="2674428" y="5042592"/>
            <a:ext cx="317163" cy="317163"/>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BFD6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1">
            <a:extLst>
              <a:ext uri="{FF2B5EF4-FFF2-40B4-BE49-F238E27FC236}">
                <a16:creationId xmlns:a16="http://schemas.microsoft.com/office/drawing/2014/main" id="{52EA0CD4-C46B-9DCE-114A-875301183113}"/>
              </a:ext>
            </a:extLst>
          </p:cNvPr>
          <p:cNvSpPr/>
          <p:nvPr/>
        </p:nvSpPr>
        <p:spPr>
          <a:xfrm rot="8100000">
            <a:off x="10084244" y="1971895"/>
            <a:ext cx="317163" cy="317163"/>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F2BD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5899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3D9C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B6792-751B-347F-A9AB-E7B6BF8969CE}"/>
              </a:ext>
            </a:extLst>
          </p:cNvPr>
          <p:cNvSpPr>
            <a:spLocks noGrp="1"/>
          </p:cNvSpPr>
          <p:nvPr>
            <p:ph type="title"/>
          </p:nvPr>
        </p:nvSpPr>
        <p:spPr>
          <a:xfrm>
            <a:off x="664029" y="401741"/>
            <a:ext cx="10515600" cy="1325563"/>
          </a:xfrm>
        </p:spPr>
        <p:txBody>
          <a:bodyPr>
            <a:normAutofit/>
          </a:bodyPr>
          <a:lstStyle/>
          <a:p>
            <a:r>
              <a:rPr lang="en-GB" sz="4000" b="1" dirty="0">
                <a:latin typeface="Proxima Nova Rg" panose="02000506030000020004" pitchFamily="2" charset="0"/>
              </a:rPr>
              <a:t>What our bodies need</a:t>
            </a:r>
          </a:p>
        </p:txBody>
      </p:sp>
      <p:sp>
        <p:nvSpPr>
          <p:cNvPr id="3" name="Content Placeholder 2">
            <a:extLst>
              <a:ext uri="{FF2B5EF4-FFF2-40B4-BE49-F238E27FC236}">
                <a16:creationId xmlns:a16="http://schemas.microsoft.com/office/drawing/2014/main" id="{42D398F0-1C7B-53B9-D80B-F179D74D6BC0}"/>
              </a:ext>
            </a:extLst>
          </p:cNvPr>
          <p:cNvSpPr>
            <a:spLocks noGrp="1"/>
          </p:cNvSpPr>
          <p:nvPr>
            <p:ph idx="1"/>
          </p:nvPr>
        </p:nvSpPr>
        <p:spPr>
          <a:xfrm>
            <a:off x="705464" y="2498104"/>
            <a:ext cx="5390536" cy="2843154"/>
          </a:xfrm>
        </p:spPr>
        <p:txBody>
          <a:bodyPr vert="horz" lIns="91440" tIns="45720" rIns="91440" bIns="45720" rtlCol="0" anchor="t">
            <a:normAutofit/>
          </a:bodyPr>
          <a:lstStyle/>
          <a:p>
            <a:pPr marL="0" indent="0">
              <a:buNone/>
            </a:pPr>
            <a:r>
              <a:rPr lang="en-GB" sz="2400" dirty="0">
                <a:latin typeface="Proxima Nova Rg" panose="02000506030000020004" pitchFamily="2" charset="0"/>
              </a:rPr>
              <a:t>We know that our physical health and wellbeing are linked to our mental health and wellbeing.</a:t>
            </a:r>
          </a:p>
          <a:p>
            <a:pPr marL="0" indent="0">
              <a:buNone/>
            </a:pPr>
            <a:endParaRPr lang="en-GB" sz="2400" dirty="0">
              <a:latin typeface="Proxima Nova Rg" panose="02000506030000020004" pitchFamily="2" charset="0"/>
            </a:endParaRPr>
          </a:p>
          <a:p>
            <a:pPr marL="0" indent="0">
              <a:buNone/>
            </a:pPr>
            <a:r>
              <a:rPr lang="en-GB" sz="2400" dirty="0">
                <a:latin typeface="Proxima Nova Rg" panose="02000506030000020004" pitchFamily="2" charset="0"/>
              </a:rPr>
              <a:t>Let's take a look at all the aspects of our physical health that might impact our mood and emotions.</a:t>
            </a:r>
          </a:p>
        </p:txBody>
      </p:sp>
      <p:sp>
        <p:nvSpPr>
          <p:cNvPr id="4" name="TextBox 3">
            <a:extLst>
              <a:ext uri="{FF2B5EF4-FFF2-40B4-BE49-F238E27FC236}">
                <a16:creationId xmlns:a16="http://schemas.microsoft.com/office/drawing/2014/main" id="{EECF155C-9F14-4AC9-A79B-8C31034AE6DD}"/>
              </a:ext>
            </a:extLst>
          </p:cNvPr>
          <p:cNvSpPr txBox="1"/>
          <p:nvPr/>
        </p:nvSpPr>
        <p:spPr>
          <a:xfrm>
            <a:off x="6845066" y="1842189"/>
            <a:ext cx="4811659"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400" dirty="0">
                <a:latin typeface="Proxima Nova Rg" panose="02000506030000020004" pitchFamily="2" charset="0"/>
              </a:rPr>
              <a:t>Feeling tired</a:t>
            </a:r>
            <a:endParaRPr lang="en-US" sz="2400" dirty="0">
              <a:latin typeface="Proxima Nova Rg" panose="02000506030000020004" pitchFamily="2" charset="0"/>
            </a:endParaRPr>
          </a:p>
          <a:p>
            <a:pPr marL="285750" indent="-285750">
              <a:buFont typeface="Arial"/>
              <a:buChar char="•"/>
            </a:pPr>
            <a:r>
              <a:rPr lang="en-GB" sz="2400" dirty="0">
                <a:latin typeface="Proxima Nova Rg" panose="02000506030000020004" pitchFamily="2" charset="0"/>
              </a:rPr>
              <a:t>Feeling hungry</a:t>
            </a:r>
          </a:p>
          <a:p>
            <a:pPr marL="285750" indent="-285750">
              <a:buFont typeface="Arial"/>
              <a:buChar char="•"/>
            </a:pPr>
            <a:r>
              <a:rPr lang="en-GB" sz="2400" dirty="0">
                <a:latin typeface="Proxima Nova Rg" panose="02000506030000020004" pitchFamily="2" charset="0"/>
              </a:rPr>
              <a:t>Feeling poorly</a:t>
            </a:r>
          </a:p>
          <a:p>
            <a:pPr marL="285750" indent="-285750">
              <a:buFont typeface="Arial"/>
              <a:buChar char="•"/>
            </a:pPr>
            <a:r>
              <a:rPr lang="en-GB" sz="2400" dirty="0">
                <a:latin typeface="Proxima Nova Rg" panose="02000506030000020004" pitchFamily="2" charset="0"/>
              </a:rPr>
              <a:t>Lacking protein in our diet</a:t>
            </a:r>
          </a:p>
          <a:p>
            <a:pPr marL="285750" indent="-285750">
              <a:buFont typeface="Arial"/>
              <a:buChar char="•"/>
            </a:pPr>
            <a:r>
              <a:rPr lang="en-GB" sz="2400" dirty="0">
                <a:latin typeface="Proxima Nova Rg" panose="02000506030000020004" pitchFamily="2" charset="0"/>
              </a:rPr>
              <a:t>Having an ache or pain</a:t>
            </a:r>
          </a:p>
          <a:p>
            <a:pPr marL="285750" indent="-285750">
              <a:buFont typeface="Arial"/>
              <a:buChar char="•"/>
            </a:pPr>
            <a:r>
              <a:rPr lang="en-GB" sz="2400" dirty="0">
                <a:latin typeface="Proxima Nova Rg" panose="02000506030000020004" pitchFamily="2" charset="0"/>
              </a:rPr>
              <a:t>Consuming too much sugar</a:t>
            </a:r>
          </a:p>
          <a:p>
            <a:pPr marL="285750" indent="-285750">
              <a:buFont typeface="Arial"/>
              <a:buChar char="•"/>
            </a:pPr>
            <a:r>
              <a:rPr lang="en-GB" sz="2400" dirty="0">
                <a:latin typeface="Proxima Nova Rg" panose="02000506030000020004" pitchFamily="2" charset="0"/>
              </a:rPr>
              <a:t>Dehydration</a:t>
            </a:r>
          </a:p>
          <a:p>
            <a:pPr marL="285750" indent="-285750">
              <a:buFont typeface="Arial"/>
              <a:buChar char="•"/>
            </a:pPr>
            <a:r>
              <a:rPr lang="en-GB" sz="2400" dirty="0">
                <a:latin typeface="Proxima Nova Rg" panose="02000506030000020004" pitchFamily="2" charset="0"/>
              </a:rPr>
              <a:t>Lacking essential vitamins</a:t>
            </a:r>
          </a:p>
          <a:p>
            <a:pPr marL="285750" indent="-285750">
              <a:buFont typeface="Arial"/>
              <a:buChar char="•"/>
            </a:pPr>
            <a:r>
              <a:rPr lang="en-GB" sz="2400" dirty="0">
                <a:latin typeface="Proxima Nova Rg" panose="02000506030000020004" pitchFamily="2" charset="0"/>
              </a:rPr>
              <a:t>Feeling too hot or too cold</a:t>
            </a:r>
          </a:p>
          <a:p>
            <a:pPr marL="285750" indent="-285750">
              <a:buFont typeface="Arial"/>
              <a:buChar char="•"/>
            </a:pPr>
            <a:r>
              <a:rPr lang="en-GB" sz="2400" dirty="0">
                <a:latin typeface="Proxima Nova Rg" panose="02000506030000020004" pitchFamily="2" charset="0"/>
              </a:rPr>
              <a:t>Sensory overload</a:t>
            </a:r>
          </a:p>
          <a:p>
            <a:pPr marL="285750" indent="-285750">
              <a:buFont typeface="Arial"/>
              <a:buChar char="•"/>
            </a:pPr>
            <a:r>
              <a:rPr lang="en-GB" sz="2400" dirty="0">
                <a:latin typeface="Proxima Nova Rg" panose="02000506030000020004" pitchFamily="2" charset="0"/>
              </a:rPr>
              <a:t>Having a chronic illness</a:t>
            </a:r>
          </a:p>
        </p:txBody>
      </p:sp>
      <p:sp>
        <p:nvSpPr>
          <p:cNvPr id="5" name="Rectangle 4">
            <a:extLst>
              <a:ext uri="{FF2B5EF4-FFF2-40B4-BE49-F238E27FC236}">
                <a16:creationId xmlns:a16="http://schemas.microsoft.com/office/drawing/2014/main" id="{BF69862B-D671-7055-554A-BDB6C5BF66CF}"/>
              </a:ext>
            </a:extLst>
          </p:cNvPr>
          <p:cNvSpPr/>
          <p:nvPr/>
        </p:nvSpPr>
        <p:spPr>
          <a:xfrm>
            <a:off x="838200" y="1299440"/>
            <a:ext cx="1231839" cy="92598"/>
          </a:xfrm>
          <a:prstGeom prst="rect">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circle&#10;&#10;Description automatically generated">
            <a:extLst>
              <a:ext uri="{FF2B5EF4-FFF2-40B4-BE49-F238E27FC236}">
                <a16:creationId xmlns:a16="http://schemas.microsoft.com/office/drawing/2014/main" id="{F0ABEBAF-00B5-D214-D35A-67C00BEB59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8818" y="1978739"/>
            <a:ext cx="184722" cy="188207"/>
          </a:xfrm>
          <a:prstGeom prst="rect">
            <a:avLst/>
          </a:prstGeom>
        </p:spPr>
      </p:pic>
      <p:pic>
        <p:nvPicPr>
          <p:cNvPr id="7" name="Picture 6" descr="A close up of a circle&#10;&#10;Description automatically generated">
            <a:extLst>
              <a:ext uri="{FF2B5EF4-FFF2-40B4-BE49-F238E27FC236}">
                <a16:creationId xmlns:a16="http://schemas.microsoft.com/office/drawing/2014/main" id="{8B1F06E3-1FDA-D7E5-AFD1-2374251F74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8818" y="2332801"/>
            <a:ext cx="184722" cy="188207"/>
          </a:xfrm>
          <a:prstGeom prst="rect">
            <a:avLst/>
          </a:prstGeom>
        </p:spPr>
      </p:pic>
      <p:pic>
        <p:nvPicPr>
          <p:cNvPr id="8" name="Picture 7" descr="A close up of a circle&#10;&#10;Description automatically generated">
            <a:extLst>
              <a:ext uri="{FF2B5EF4-FFF2-40B4-BE49-F238E27FC236}">
                <a16:creationId xmlns:a16="http://schemas.microsoft.com/office/drawing/2014/main" id="{E8891099-AA21-4AC2-D626-CFE55E53EE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8818" y="2706577"/>
            <a:ext cx="184722" cy="188207"/>
          </a:xfrm>
          <a:prstGeom prst="rect">
            <a:avLst/>
          </a:prstGeom>
        </p:spPr>
      </p:pic>
      <p:pic>
        <p:nvPicPr>
          <p:cNvPr id="9" name="Picture 8" descr="A close up of a circle&#10;&#10;Description automatically generated">
            <a:extLst>
              <a:ext uri="{FF2B5EF4-FFF2-40B4-BE49-F238E27FC236}">
                <a16:creationId xmlns:a16="http://schemas.microsoft.com/office/drawing/2014/main" id="{0BB99E80-A25A-45CB-CD57-9A5802A572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8818" y="3086247"/>
            <a:ext cx="184722" cy="188207"/>
          </a:xfrm>
          <a:prstGeom prst="rect">
            <a:avLst/>
          </a:prstGeom>
        </p:spPr>
      </p:pic>
      <p:pic>
        <p:nvPicPr>
          <p:cNvPr id="10" name="Picture 9" descr="A close up of a circle&#10;&#10;Description automatically generated">
            <a:extLst>
              <a:ext uri="{FF2B5EF4-FFF2-40B4-BE49-F238E27FC236}">
                <a16:creationId xmlns:a16="http://schemas.microsoft.com/office/drawing/2014/main" id="{D17062F0-588C-F801-815A-6175C852CB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8818" y="3457830"/>
            <a:ext cx="184722" cy="188207"/>
          </a:xfrm>
          <a:prstGeom prst="rect">
            <a:avLst/>
          </a:prstGeom>
        </p:spPr>
      </p:pic>
      <p:pic>
        <p:nvPicPr>
          <p:cNvPr id="11" name="Picture 10" descr="A close up of a circle&#10;&#10;Description automatically generated">
            <a:extLst>
              <a:ext uri="{FF2B5EF4-FFF2-40B4-BE49-F238E27FC236}">
                <a16:creationId xmlns:a16="http://schemas.microsoft.com/office/drawing/2014/main" id="{B3DD8DF9-1F5E-CD7A-0525-217C5A37A8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8818" y="3825577"/>
            <a:ext cx="184722" cy="188207"/>
          </a:xfrm>
          <a:prstGeom prst="rect">
            <a:avLst/>
          </a:prstGeom>
        </p:spPr>
      </p:pic>
      <p:pic>
        <p:nvPicPr>
          <p:cNvPr id="12" name="Picture 11" descr="A close up of a circle&#10;&#10;Description automatically generated">
            <a:extLst>
              <a:ext uri="{FF2B5EF4-FFF2-40B4-BE49-F238E27FC236}">
                <a16:creationId xmlns:a16="http://schemas.microsoft.com/office/drawing/2014/main" id="{DEA3F5A4-B548-F115-55FF-DD62B5EA06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8818" y="4165889"/>
            <a:ext cx="184722" cy="188207"/>
          </a:xfrm>
          <a:prstGeom prst="rect">
            <a:avLst/>
          </a:prstGeom>
        </p:spPr>
      </p:pic>
      <p:pic>
        <p:nvPicPr>
          <p:cNvPr id="13" name="Picture 12" descr="A close up of a circle&#10;&#10;Description automatically generated">
            <a:extLst>
              <a:ext uri="{FF2B5EF4-FFF2-40B4-BE49-F238E27FC236}">
                <a16:creationId xmlns:a16="http://schemas.microsoft.com/office/drawing/2014/main" id="{E541C87B-8572-C093-F556-84D2016E1A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8818" y="4536465"/>
            <a:ext cx="184722" cy="188207"/>
          </a:xfrm>
          <a:prstGeom prst="rect">
            <a:avLst/>
          </a:prstGeom>
        </p:spPr>
      </p:pic>
      <p:pic>
        <p:nvPicPr>
          <p:cNvPr id="14" name="Picture 13" descr="A close up of a circle&#10;&#10;Description automatically generated">
            <a:extLst>
              <a:ext uri="{FF2B5EF4-FFF2-40B4-BE49-F238E27FC236}">
                <a16:creationId xmlns:a16="http://schemas.microsoft.com/office/drawing/2014/main" id="{A5F204CC-505B-62A7-5359-DD20CBCA4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8818" y="4907041"/>
            <a:ext cx="184722" cy="188207"/>
          </a:xfrm>
          <a:prstGeom prst="rect">
            <a:avLst/>
          </a:prstGeom>
        </p:spPr>
      </p:pic>
      <p:pic>
        <p:nvPicPr>
          <p:cNvPr id="15" name="Picture 14" descr="A close up of a circle&#10;&#10;Description automatically generated">
            <a:extLst>
              <a:ext uri="{FF2B5EF4-FFF2-40B4-BE49-F238E27FC236}">
                <a16:creationId xmlns:a16="http://schemas.microsoft.com/office/drawing/2014/main" id="{0A835190-E5E8-D239-D9CB-F927DD943D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8818" y="5284780"/>
            <a:ext cx="184722" cy="188207"/>
          </a:xfrm>
          <a:prstGeom prst="rect">
            <a:avLst/>
          </a:prstGeom>
        </p:spPr>
      </p:pic>
      <p:pic>
        <p:nvPicPr>
          <p:cNvPr id="16" name="Picture 15" descr="A close up of a circle&#10;&#10;Description automatically generated">
            <a:extLst>
              <a:ext uri="{FF2B5EF4-FFF2-40B4-BE49-F238E27FC236}">
                <a16:creationId xmlns:a16="http://schemas.microsoft.com/office/drawing/2014/main" id="{781238F5-456C-507B-4F77-FB7E63CB52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8818" y="5658929"/>
            <a:ext cx="184722" cy="188207"/>
          </a:xfrm>
          <a:prstGeom prst="rect">
            <a:avLst/>
          </a:prstGeom>
        </p:spPr>
      </p:pic>
      <p:pic>
        <p:nvPicPr>
          <p:cNvPr id="17" name="Picture 16" descr="A green triangle on a black background&#10;&#10;Description automatically generated">
            <a:extLst>
              <a:ext uri="{FF2B5EF4-FFF2-40B4-BE49-F238E27FC236}">
                <a16:creationId xmlns:a16="http://schemas.microsoft.com/office/drawing/2014/main" id="{6F72E104-2091-43F2-A211-1F2F5B675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825" y="-89418"/>
            <a:ext cx="1123950" cy="635000"/>
          </a:xfrm>
          <a:prstGeom prst="rect">
            <a:avLst/>
          </a:prstGeom>
        </p:spPr>
      </p:pic>
      <p:pic>
        <p:nvPicPr>
          <p:cNvPr id="18" name="Picture 17" descr="A black and pink background&#10;&#10;Description automatically generated">
            <a:extLst>
              <a:ext uri="{FF2B5EF4-FFF2-40B4-BE49-F238E27FC236}">
                <a16:creationId xmlns:a16="http://schemas.microsoft.com/office/drawing/2014/main" id="{898B1693-614B-3763-2FF3-4C276F4703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722086" y="6155476"/>
            <a:ext cx="2427514" cy="717038"/>
          </a:xfrm>
          <a:prstGeom prst="rect">
            <a:avLst/>
          </a:prstGeom>
        </p:spPr>
      </p:pic>
    </p:spTree>
    <p:extLst>
      <p:ext uri="{BB962C8B-B14F-4D97-AF65-F5344CB8AC3E}">
        <p14:creationId xmlns:p14="http://schemas.microsoft.com/office/powerpoint/2010/main" val="193600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
                                            <p:txEl>
                                              <p:pRg st="10" end="1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3D9C2"/>
        </a:solid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B536CCB3-BD38-8308-0760-4744047BA95F}"/>
              </a:ext>
            </a:extLst>
          </p:cNvPr>
          <p:cNvSpPr/>
          <p:nvPr/>
        </p:nvSpPr>
        <p:spPr>
          <a:xfrm>
            <a:off x="7180730" y="2653747"/>
            <a:ext cx="4209514" cy="2633869"/>
          </a:xfrm>
          <a:prstGeom prst="roundRect">
            <a:avLst>
              <a:gd name="adj" fmla="val 3216"/>
            </a:avLst>
          </a:prstGeom>
          <a:solidFill>
            <a:srgbClr val="BFD6BD"/>
          </a:solidFill>
          <a:ln>
            <a:solidFill>
              <a:srgbClr val="5970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67306-B0B7-57E5-009E-F8128A292E7B}"/>
              </a:ext>
            </a:extLst>
          </p:cNvPr>
          <p:cNvSpPr>
            <a:spLocks noGrp="1"/>
          </p:cNvSpPr>
          <p:nvPr>
            <p:ph type="title"/>
          </p:nvPr>
        </p:nvSpPr>
        <p:spPr>
          <a:xfrm>
            <a:off x="652543" y="372533"/>
            <a:ext cx="10515600" cy="1325563"/>
          </a:xfrm>
        </p:spPr>
        <p:txBody>
          <a:bodyPr>
            <a:normAutofit/>
          </a:bodyPr>
          <a:lstStyle/>
          <a:p>
            <a:r>
              <a:rPr lang="en-GB" sz="4000" b="1" dirty="0">
                <a:latin typeface="Proxima Nova Rg" panose="02000506030000020004" pitchFamily="2" charset="0"/>
              </a:rPr>
              <a:t>Take a break</a:t>
            </a:r>
          </a:p>
        </p:txBody>
      </p:sp>
      <p:sp>
        <p:nvSpPr>
          <p:cNvPr id="3" name="Content Placeholder 2">
            <a:extLst>
              <a:ext uri="{FF2B5EF4-FFF2-40B4-BE49-F238E27FC236}">
                <a16:creationId xmlns:a16="http://schemas.microsoft.com/office/drawing/2014/main" id="{576F496F-3BDE-7699-72EB-6B3021656DF3}"/>
              </a:ext>
            </a:extLst>
          </p:cNvPr>
          <p:cNvSpPr>
            <a:spLocks noGrp="1"/>
          </p:cNvSpPr>
          <p:nvPr>
            <p:ph idx="1"/>
          </p:nvPr>
        </p:nvSpPr>
        <p:spPr>
          <a:xfrm>
            <a:off x="687969" y="2005078"/>
            <a:ext cx="5919020" cy="4425079"/>
          </a:xfrm>
        </p:spPr>
        <p:txBody>
          <a:bodyPr vert="horz" lIns="91440" tIns="45720" rIns="91440" bIns="45720" rtlCol="0" anchor="t">
            <a:normAutofit/>
          </a:bodyPr>
          <a:lstStyle/>
          <a:p>
            <a:pPr marL="0" indent="0">
              <a:buNone/>
            </a:pPr>
            <a:r>
              <a:rPr lang="en-GB" sz="2400" i="1" dirty="0">
                <a:solidFill>
                  <a:srgbClr val="222023"/>
                </a:solidFill>
                <a:latin typeface="Proxima Nova Rg" panose="02000506030000020004" pitchFamily="2" charset="0"/>
                <a:ea typeface="+mn-lt"/>
                <a:cs typeface="+mn-lt"/>
              </a:rPr>
              <a:t>“Almost everything will work again if you unplug it for a few minutes, including you.”   - Anne Lamott</a:t>
            </a:r>
          </a:p>
          <a:p>
            <a:pPr marL="0" indent="0">
              <a:buNone/>
            </a:pPr>
            <a:endParaRPr lang="en-GB" sz="2400" dirty="0">
              <a:solidFill>
                <a:srgbClr val="222023"/>
              </a:solidFill>
              <a:latin typeface="Proxima Nova Rg" panose="02000506030000020004" pitchFamily="2" charset="0"/>
              <a:ea typeface="+mn-lt"/>
              <a:cs typeface="+mn-lt"/>
            </a:endParaRPr>
          </a:p>
          <a:p>
            <a:pPr marL="0" indent="0">
              <a:buNone/>
            </a:pPr>
            <a:r>
              <a:rPr lang="en-GB" sz="2400" dirty="0">
                <a:solidFill>
                  <a:srgbClr val="222023"/>
                </a:solidFill>
                <a:latin typeface="Proxima Nova Rg" panose="02000506030000020004" pitchFamily="2" charset="0"/>
                <a:ea typeface="+mn-lt"/>
                <a:cs typeface="+mn-lt"/>
              </a:rPr>
              <a:t>The school day includes break times between lessons. </a:t>
            </a:r>
          </a:p>
          <a:p>
            <a:pPr marL="0" indent="0">
              <a:buNone/>
            </a:pPr>
            <a:r>
              <a:rPr lang="en-GB" sz="2400" dirty="0">
                <a:solidFill>
                  <a:srgbClr val="222023"/>
                </a:solidFill>
                <a:latin typeface="Proxima Nova Rg" panose="02000506030000020004" pitchFamily="2" charset="0"/>
                <a:ea typeface="+mn-lt"/>
                <a:cs typeface="+mn-lt"/>
              </a:rPr>
              <a:t>At work, employees have scheduled breaks, or are encouraged to take breaks. </a:t>
            </a:r>
            <a:endParaRPr lang="en-GB" sz="2400" dirty="0">
              <a:latin typeface="Proxima Nova Rg" panose="02000506030000020004" pitchFamily="2" charset="0"/>
            </a:endParaRPr>
          </a:p>
          <a:p>
            <a:pPr marL="0" indent="0">
              <a:buNone/>
            </a:pPr>
            <a:r>
              <a:rPr lang="en-GB" sz="2400" dirty="0">
                <a:solidFill>
                  <a:srgbClr val="222023"/>
                </a:solidFill>
                <a:latin typeface="Proxima Nova Rg" panose="02000506030000020004" pitchFamily="2" charset="0"/>
                <a:ea typeface="+mn-lt"/>
                <a:cs typeface="+mn-lt"/>
              </a:rPr>
              <a:t>And drivers will notice signs on the road reminding them to take a break on long drives.</a:t>
            </a:r>
          </a:p>
          <a:p>
            <a:pPr marL="0" indent="0">
              <a:buNone/>
            </a:pPr>
            <a:endParaRPr lang="en-GB" sz="2400" dirty="0">
              <a:solidFill>
                <a:srgbClr val="222023"/>
              </a:solidFill>
              <a:latin typeface="Proxima Nova Rg" panose="02000506030000020004" pitchFamily="2" charset="0"/>
              <a:ea typeface="+mn-lt"/>
              <a:cs typeface="+mn-lt"/>
            </a:endParaRPr>
          </a:p>
          <a:p>
            <a:pPr marL="0" indent="0">
              <a:buNone/>
            </a:pPr>
            <a:endParaRPr lang="en-GB" sz="2400" dirty="0">
              <a:solidFill>
                <a:srgbClr val="222023"/>
              </a:solidFill>
              <a:latin typeface="Proxima Nova Rg" panose="02000506030000020004" pitchFamily="2" charset="0"/>
              <a:ea typeface="+mn-lt"/>
              <a:cs typeface="+mn-lt"/>
            </a:endParaRPr>
          </a:p>
        </p:txBody>
      </p:sp>
      <p:sp>
        <p:nvSpPr>
          <p:cNvPr id="4" name="TextBox 3">
            <a:extLst>
              <a:ext uri="{FF2B5EF4-FFF2-40B4-BE49-F238E27FC236}">
                <a16:creationId xmlns:a16="http://schemas.microsoft.com/office/drawing/2014/main" id="{2F1E27ED-65A5-2C63-5835-AAD9998C4A05}"/>
              </a:ext>
            </a:extLst>
          </p:cNvPr>
          <p:cNvSpPr txBox="1"/>
          <p:nvPr/>
        </p:nvSpPr>
        <p:spPr>
          <a:xfrm>
            <a:off x="7638363" y="3017557"/>
            <a:ext cx="331455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solidFill>
                  <a:srgbClr val="222023"/>
                </a:solidFill>
                <a:latin typeface="Proxima Nova Rg" panose="02000506030000020004" pitchFamily="2" charset="0"/>
              </a:rPr>
              <a:t>Why is it strongly recommended that you take regular breaks when studying, working and driving?</a:t>
            </a:r>
            <a:endParaRPr lang="en-GB" sz="2400" b="1" dirty="0">
              <a:latin typeface="Proxima Nova Rg" panose="02000506030000020004" pitchFamily="2" charset="0"/>
            </a:endParaRPr>
          </a:p>
        </p:txBody>
      </p:sp>
      <p:sp>
        <p:nvSpPr>
          <p:cNvPr id="5" name="Rectangle 4">
            <a:extLst>
              <a:ext uri="{FF2B5EF4-FFF2-40B4-BE49-F238E27FC236}">
                <a16:creationId xmlns:a16="http://schemas.microsoft.com/office/drawing/2014/main" id="{2EF32331-BA26-031E-790C-951A592A90D6}"/>
              </a:ext>
            </a:extLst>
          </p:cNvPr>
          <p:cNvSpPr/>
          <p:nvPr/>
        </p:nvSpPr>
        <p:spPr>
          <a:xfrm>
            <a:off x="838200" y="1299440"/>
            <a:ext cx="1231839" cy="92598"/>
          </a:xfrm>
          <a:prstGeom prst="rect">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pink background&#10;&#10;Description automatically generated">
            <a:extLst>
              <a:ext uri="{FF2B5EF4-FFF2-40B4-BE49-F238E27FC236}">
                <a16:creationId xmlns:a16="http://schemas.microsoft.com/office/drawing/2014/main" id="{5B2543FB-8B41-9B1D-F164-10BE902C6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8587868" y="-39023"/>
            <a:ext cx="3331391" cy="984024"/>
          </a:xfrm>
          <a:prstGeom prst="rect">
            <a:avLst/>
          </a:prstGeom>
        </p:spPr>
      </p:pic>
      <p:pic>
        <p:nvPicPr>
          <p:cNvPr id="8" name="Picture 7" descr="A blue triangle with black background&#10;&#10;Description automatically generated">
            <a:extLst>
              <a:ext uri="{FF2B5EF4-FFF2-40B4-BE49-F238E27FC236}">
                <a16:creationId xmlns:a16="http://schemas.microsoft.com/office/drawing/2014/main" id="{4CAA401B-2124-90C9-8552-2D24BD0A5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5910343" y="6263341"/>
            <a:ext cx="1123950" cy="635000"/>
          </a:xfrm>
          <a:prstGeom prst="rect">
            <a:avLst/>
          </a:prstGeom>
        </p:spPr>
      </p:pic>
    </p:spTree>
    <p:extLst>
      <p:ext uri="{BB962C8B-B14F-4D97-AF65-F5344CB8AC3E}">
        <p14:creationId xmlns:p14="http://schemas.microsoft.com/office/powerpoint/2010/main" val="200145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3D9C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8B7A-9604-8709-1035-FCC6F963431A}"/>
              </a:ext>
            </a:extLst>
          </p:cNvPr>
          <p:cNvSpPr>
            <a:spLocks noGrp="1"/>
          </p:cNvSpPr>
          <p:nvPr>
            <p:ph type="title"/>
          </p:nvPr>
        </p:nvSpPr>
        <p:spPr>
          <a:xfrm>
            <a:off x="654423" y="365125"/>
            <a:ext cx="4082143" cy="1337853"/>
          </a:xfrm>
        </p:spPr>
        <p:txBody>
          <a:bodyPr>
            <a:normAutofit/>
          </a:bodyPr>
          <a:lstStyle/>
          <a:p>
            <a:r>
              <a:rPr lang="en-GB" sz="4000" b="1" dirty="0">
                <a:latin typeface="Proxima Nova Rg" panose="02000506030000020004" pitchFamily="2" charset="0"/>
              </a:rPr>
              <a:t>True or false?</a:t>
            </a:r>
          </a:p>
        </p:txBody>
      </p:sp>
      <p:sp>
        <p:nvSpPr>
          <p:cNvPr id="3" name="Content Placeholder 2">
            <a:extLst>
              <a:ext uri="{FF2B5EF4-FFF2-40B4-BE49-F238E27FC236}">
                <a16:creationId xmlns:a16="http://schemas.microsoft.com/office/drawing/2014/main" id="{550D1E7F-D4BD-4B53-FE44-9D6FEB1D9C19}"/>
              </a:ext>
            </a:extLst>
          </p:cNvPr>
          <p:cNvSpPr>
            <a:spLocks noGrp="1"/>
          </p:cNvSpPr>
          <p:nvPr>
            <p:ph idx="1"/>
          </p:nvPr>
        </p:nvSpPr>
        <p:spPr>
          <a:xfrm>
            <a:off x="739588" y="1519519"/>
            <a:ext cx="10824883" cy="5150222"/>
          </a:xfrm>
        </p:spPr>
        <p:txBody>
          <a:bodyPr vert="horz" lIns="91440" tIns="45720" rIns="91440" bIns="45720" rtlCol="0" anchor="t">
            <a:normAutofit fontScale="92500" lnSpcReduction="20000"/>
          </a:bodyPr>
          <a:lstStyle/>
          <a:p>
            <a:r>
              <a:rPr lang="en-GB" sz="2600" dirty="0">
                <a:latin typeface="Proxima Nova Rg" panose="02000506030000020004" pitchFamily="2" charset="0"/>
              </a:rPr>
              <a:t>Taking frequent breaks from work or study can help reduce stress. </a:t>
            </a:r>
          </a:p>
          <a:p>
            <a:pPr marL="0" indent="0">
              <a:buNone/>
            </a:pPr>
            <a:r>
              <a:rPr lang="en-GB" sz="2600" b="1" dirty="0">
                <a:ln w="3175">
                  <a:solidFill>
                    <a:srgbClr val="597045"/>
                  </a:solidFill>
                </a:ln>
                <a:solidFill>
                  <a:srgbClr val="597045"/>
                </a:solidFill>
                <a:latin typeface="Proxima Nova Rg" panose="02000506030000020004" pitchFamily="2" charset="0"/>
              </a:rPr>
              <a:t>True – breaks help us to decompress, feel calmer and to deal with pressure better.</a:t>
            </a:r>
          </a:p>
          <a:p>
            <a:r>
              <a:rPr lang="en-GB" sz="2600" dirty="0">
                <a:latin typeface="Proxima Nova Rg" panose="02000506030000020004" pitchFamily="2" charset="0"/>
              </a:rPr>
              <a:t>A break disrupts focus and hinders concentration.</a:t>
            </a:r>
          </a:p>
          <a:p>
            <a:pPr marL="0" indent="0">
              <a:buNone/>
            </a:pPr>
            <a:r>
              <a:rPr lang="en-GB" sz="2600" b="1" dirty="0">
                <a:ln w="3175">
                  <a:solidFill>
                    <a:srgbClr val="DB5E38"/>
                  </a:solidFill>
                </a:ln>
                <a:solidFill>
                  <a:srgbClr val="DB5E38"/>
                </a:solidFill>
                <a:latin typeface="Proxima Nova Rg" panose="02000506030000020004" pitchFamily="2" charset="0"/>
              </a:rPr>
              <a:t>False – when locked into a task for too long, our brains become accustomed and lose focus, so taking breaks actually helps us to refocus on the task.</a:t>
            </a:r>
          </a:p>
          <a:p>
            <a:r>
              <a:rPr lang="en-GB" sz="2600" dirty="0">
                <a:latin typeface="Proxima Nova Rg" panose="02000506030000020004" pitchFamily="2" charset="0"/>
              </a:rPr>
              <a:t>It's best to do a stimulating activity when you take a break from study or work.</a:t>
            </a:r>
          </a:p>
          <a:p>
            <a:pPr marL="0" indent="0">
              <a:buNone/>
            </a:pPr>
            <a:r>
              <a:rPr lang="en-GB" sz="2600" b="1" dirty="0">
                <a:ln w="0">
                  <a:solidFill>
                    <a:srgbClr val="DB5E38"/>
                  </a:solidFill>
                </a:ln>
                <a:solidFill>
                  <a:srgbClr val="DB5E38"/>
                </a:solidFill>
                <a:latin typeface="Proxima Nova Rg" panose="02000506030000020004" pitchFamily="2" charset="0"/>
              </a:rPr>
              <a:t>False – a break should be relaxing and a chance to unwind.</a:t>
            </a:r>
          </a:p>
          <a:p>
            <a:r>
              <a:rPr lang="en-GB" sz="2600" dirty="0">
                <a:latin typeface="Proxima Nova Rg" panose="02000506030000020004" pitchFamily="2" charset="0"/>
              </a:rPr>
              <a:t>Taking regular breaks when studying can aid memory.</a:t>
            </a:r>
          </a:p>
          <a:p>
            <a:pPr marL="0" indent="0">
              <a:buNone/>
            </a:pPr>
            <a:r>
              <a:rPr lang="en-GB" sz="2600" b="1" dirty="0">
                <a:ln w="3175">
                  <a:solidFill>
                    <a:srgbClr val="597045"/>
                  </a:solidFill>
                </a:ln>
                <a:solidFill>
                  <a:srgbClr val="597045"/>
                </a:solidFill>
                <a:latin typeface="Proxima Nova Rg" panose="02000506030000020004" pitchFamily="2" charset="0"/>
              </a:rPr>
              <a:t>True – breaks give our brains a chance to process and store the information we've learned.</a:t>
            </a:r>
          </a:p>
          <a:p>
            <a:r>
              <a:rPr lang="en-GB" sz="2600" dirty="0">
                <a:latin typeface="Proxima Nova Rg" panose="02000506030000020004" pitchFamily="2" charset="0"/>
              </a:rPr>
              <a:t>Regular breaks from screens helps reduce eye strain and headaches.</a:t>
            </a:r>
          </a:p>
          <a:p>
            <a:pPr marL="0" indent="0">
              <a:buNone/>
            </a:pPr>
            <a:r>
              <a:rPr lang="en-GB" sz="2600" b="1" dirty="0">
                <a:ln w="3175">
                  <a:solidFill>
                    <a:srgbClr val="597045"/>
                  </a:solidFill>
                </a:ln>
                <a:solidFill>
                  <a:srgbClr val="597045"/>
                </a:solidFill>
                <a:latin typeface="Proxima Nova Rg" panose="02000506030000020004" pitchFamily="2" charset="0"/>
              </a:rPr>
              <a:t>True – there has been a lot of research to show how prolonged screen use can strain our eyes and cause headaches, as well as prevent us from getting to sleep when we use screens late at night.</a:t>
            </a:r>
          </a:p>
          <a:p>
            <a:endParaRPr lang="en-GB" dirty="0"/>
          </a:p>
        </p:txBody>
      </p:sp>
      <p:sp>
        <p:nvSpPr>
          <p:cNvPr id="5" name="Rectangle 4">
            <a:extLst>
              <a:ext uri="{FF2B5EF4-FFF2-40B4-BE49-F238E27FC236}">
                <a16:creationId xmlns:a16="http://schemas.microsoft.com/office/drawing/2014/main" id="{A15AF716-4A90-337E-1A2D-ECF5DDF76D6A}"/>
              </a:ext>
            </a:extLst>
          </p:cNvPr>
          <p:cNvSpPr/>
          <p:nvPr/>
        </p:nvSpPr>
        <p:spPr>
          <a:xfrm>
            <a:off x="838200" y="1299440"/>
            <a:ext cx="1231839" cy="92598"/>
          </a:xfrm>
          <a:prstGeom prst="rect">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circle&#10;&#10;Description automatically generated">
            <a:extLst>
              <a:ext uri="{FF2B5EF4-FFF2-40B4-BE49-F238E27FC236}">
                <a16:creationId xmlns:a16="http://schemas.microsoft.com/office/drawing/2014/main" id="{0A4D83EF-B03B-6987-A21C-15843B26B6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588" y="1519519"/>
            <a:ext cx="259303" cy="264195"/>
          </a:xfrm>
          <a:prstGeom prst="rect">
            <a:avLst/>
          </a:prstGeom>
        </p:spPr>
      </p:pic>
      <p:pic>
        <p:nvPicPr>
          <p:cNvPr id="7" name="Picture 6" descr="A close up of a circle&#10;&#10;Description automatically generated">
            <a:extLst>
              <a:ext uri="{FF2B5EF4-FFF2-40B4-BE49-F238E27FC236}">
                <a16:creationId xmlns:a16="http://schemas.microsoft.com/office/drawing/2014/main" id="{A38D6754-4FB3-9125-BD27-CA0363FCA7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588" y="2546432"/>
            <a:ext cx="259303" cy="264195"/>
          </a:xfrm>
          <a:prstGeom prst="rect">
            <a:avLst/>
          </a:prstGeom>
        </p:spPr>
      </p:pic>
      <p:pic>
        <p:nvPicPr>
          <p:cNvPr id="8" name="Picture 7" descr="A close up of a circle&#10;&#10;Description automatically generated">
            <a:extLst>
              <a:ext uri="{FF2B5EF4-FFF2-40B4-BE49-F238E27FC236}">
                <a16:creationId xmlns:a16="http://schemas.microsoft.com/office/drawing/2014/main" id="{4E04B59A-F652-FC68-B6E1-A101B4929A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588" y="3573345"/>
            <a:ext cx="259303" cy="264195"/>
          </a:xfrm>
          <a:prstGeom prst="rect">
            <a:avLst/>
          </a:prstGeom>
        </p:spPr>
      </p:pic>
      <p:pic>
        <p:nvPicPr>
          <p:cNvPr id="9" name="Picture 8" descr="A close up of a circle&#10;&#10;Description automatically generated">
            <a:extLst>
              <a:ext uri="{FF2B5EF4-FFF2-40B4-BE49-F238E27FC236}">
                <a16:creationId xmlns:a16="http://schemas.microsoft.com/office/drawing/2014/main" id="{D1705FAE-F526-3F2E-5427-8F3E3A0AEC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587" y="4336063"/>
            <a:ext cx="259303" cy="264195"/>
          </a:xfrm>
          <a:prstGeom prst="rect">
            <a:avLst/>
          </a:prstGeom>
        </p:spPr>
      </p:pic>
      <p:pic>
        <p:nvPicPr>
          <p:cNvPr id="10" name="Picture 9" descr="A close up of a circle&#10;&#10;Description automatically generated">
            <a:extLst>
              <a:ext uri="{FF2B5EF4-FFF2-40B4-BE49-F238E27FC236}">
                <a16:creationId xmlns:a16="http://schemas.microsoft.com/office/drawing/2014/main" id="{AF572276-78AD-8B2D-1DA3-27B71E2195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586" y="5362976"/>
            <a:ext cx="259303" cy="264195"/>
          </a:xfrm>
          <a:prstGeom prst="rect">
            <a:avLst/>
          </a:prstGeom>
        </p:spPr>
      </p:pic>
      <p:pic>
        <p:nvPicPr>
          <p:cNvPr id="11" name="Picture 10" descr="A blue triangle with black background&#10;&#10;Description automatically generated">
            <a:extLst>
              <a:ext uri="{FF2B5EF4-FFF2-40B4-BE49-F238E27FC236}">
                <a16:creationId xmlns:a16="http://schemas.microsoft.com/office/drawing/2014/main" id="{A7655646-06A2-6096-A11D-8FF84BC8E8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93468" y="423507"/>
            <a:ext cx="1337855" cy="755850"/>
          </a:xfrm>
          <a:prstGeom prst="rect">
            <a:avLst/>
          </a:prstGeom>
        </p:spPr>
      </p:pic>
      <p:pic>
        <p:nvPicPr>
          <p:cNvPr id="12" name="Picture 11" descr="A green triangle on a black background&#10;&#10;Description automatically generated">
            <a:extLst>
              <a:ext uri="{FF2B5EF4-FFF2-40B4-BE49-F238E27FC236}">
                <a16:creationId xmlns:a16="http://schemas.microsoft.com/office/drawing/2014/main" id="{D11B227F-F3E4-9131-953E-60C1A00860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8251" y="-84637"/>
            <a:ext cx="1123950" cy="635000"/>
          </a:xfrm>
          <a:prstGeom prst="rect">
            <a:avLst/>
          </a:prstGeom>
        </p:spPr>
      </p:pic>
    </p:spTree>
    <p:extLst>
      <p:ext uri="{BB962C8B-B14F-4D97-AF65-F5344CB8AC3E}">
        <p14:creationId xmlns:p14="http://schemas.microsoft.com/office/powerpoint/2010/main" val="405850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3D9C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6D87-BAAD-2FCA-5EF1-F70FF6C5D0D0}"/>
              </a:ext>
            </a:extLst>
          </p:cNvPr>
          <p:cNvSpPr>
            <a:spLocks noGrp="1"/>
          </p:cNvSpPr>
          <p:nvPr>
            <p:ph type="title"/>
          </p:nvPr>
        </p:nvSpPr>
        <p:spPr>
          <a:xfrm>
            <a:off x="748990" y="320520"/>
            <a:ext cx="5250366" cy="1325563"/>
          </a:xfrm>
        </p:spPr>
        <p:txBody>
          <a:bodyPr>
            <a:normAutofit/>
          </a:bodyPr>
          <a:lstStyle/>
          <a:p>
            <a:r>
              <a:rPr lang="en-GB" sz="4000" b="1" dirty="0">
                <a:latin typeface="Proxima Nova Rg" panose="02000506030000020004" pitchFamily="2" charset="0"/>
              </a:rPr>
              <a:t>A good night's sleep?</a:t>
            </a:r>
          </a:p>
        </p:txBody>
      </p:sp>
      <p:sp>
        <p:nvSpPr>
          <p:cNvPr id="3" name="Content Placeholder 2">
            <a:extLst>
              <a:ext uri="{FF2B5EF4-FFF2-40B4-BE49-F238E27FC236}">
                <a16:creationId xmlns:a16="http://schemas.microsoft.com/office/drawing/2014/main" id="{9F2814A4-195B-0499-A84A-EEA635A72868}"/>
              </a:ext>
            </a:extLst>
          </p:cNvPr>
          <p:cNvSpPr>
            <a:spLocks noGrp="1"/>
          </p:cNvSpPr>
          <p:nvPr>
            <p:ph idx="1"/>
          </p:nvPr>
        </p:nvSpPr>
        <p:spPr>
          <a:xfrm>
            <a:off x="748991" y="1847508"/>
            <a:ext cx="5398032" cy="2631227"/>
          </a:xfrm>
        </p:spPr>
        <p:txBody>
          <a:bodyPr vert="horz" lIns="91440" tIns="45720" rIns="91440" bIns="45720" rtlCol="0" anchor="t">
            <a:normAutofit/>
          </a:bodyPr>
          <a:lstStyle/>
          <a:p>
            <a:pPr marL="0" indent="0">
              <a:buNone/>
            </a:pPr>
            <a:r>
              <a:rPr lang="en-GB" sz="2400" dirty="0">
                <a:latin typeface="Proxima Nova Rg" panose="02000506030000020004" pitchFamily="2" charset="0"/>
              </a:rPr>
              <a:t>Many people have issues with their sleep and some people have diagnosed sleep disorders.</a:t>
            </a:r>
          </a:p>
          <a:p>
            <a:pPr marL="0" indent="0">
              <a:buNone/>
            </a:pPr>
            <a:r>
              <a:rPr lang="en-GB" sz="2400" dirty="0">
                <a:latin typeface="Proxima Nova Rg" panose="02000506030000020004" pitchFamily="2" charset="0"/>
              </a:rPr>
              <a:t>Some people find it hard to get to sleep, some have bad dreams that disturb their sleep, and some find themselves waking up far too early.</a:t>
            </a:r>
          </a:p>
          <a:p>
            <a:pPr marL="0" indent="0">
              <a:buNone/>
            </a:pPr>
            <a:endParaRPr lang="en-GB" sz="2400" dirty="0">
              <a:latin typeface="Proxima Nova Rg" panose="02000506030000020004" pitchFamily="2" charset="0"/>
            </a:endParaRPr>
          </a:p>
        </p:txBody>
      </p:sp>
      <p:sp>
        <p:nvSpPr>
          <p:cNvPr id="4" name="Rectangle 3">
            <a:extLst>
              <a:ext uri="{FF2B5EF4-FFF2-40B4-BE49-F238E27FC236}">
                <a16:creationId xmlns:a16="http://schemas.microsoft.com/office/drawing/2014/main" id="{D3E75034-E334-F2A0-A38E-D2B96A6A6FE8}"/>
              </a:ext>
            </a:extLst>
          </p:cNvPr>
          <p:cNvSpPr/>
          <p:nvPr/>
        </p:nvSpPr>
        <p:spPr>
          <a:xfrm>
            <a:off x="838200" y="1299440"/>
            <a:ext cx="1231839" cy="92598"/>
          </a:xfrm>
          <a:prstGeom prst="rect">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erson sleeping on a sofa">
            <a:extLst>
              <a:ext uri="{FF2B5EF4-FFF2-40B4-BE49-F238E27FC236}">
                <a16:creationId xmlns:a16="http://schemas.microsoft.com/office/drawing/2014/main" id="{3108D322-0451-1C5C-B688-8D3E0F01B9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4874" y="1646083"/>
            <a:ext cx="4738135" cy="28326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47BC7A1-DBFB-AD5F-604B-D0D2EDDDD9CA}"/>
              </a:ext>
            </a:extLst>
          </p:cNvPr>
          <p:cNvSpPr txBox="1"/>
          <p:nvPr/>
        </p:nvSpPr>
        <p:spPr>
          <a:xfrm>
            <a:off x="1600321" y="5143061"/>
            <a:ext cx="8991358" cy="830997"/>
          </a:xfrm>
          <a:prstGeom prst="rect">
            <a:avLst/>
          </a:prstGeom>
          <a:noFill/>
        </p:spPr>
        <p:txBody>
          <a:bodyPr wrap="square">
            <a:spAutoFit/>
          </a:bodyPr>
          <a:lstStyle/>
          <a:p>
            <a:pPr marL="0" indent="0">
              <a:buNone/>
            </a:pPr>
            <a:r>
              <a:rPr lang="en-GB" sz="2400" b="1" dirty="0">
                <a:latin typeface="Proxima Nova Rg" panose="02000506030000020004" pitchFamily="2" charset="0"/>
              </a:rPr>
              <a:t>What do you think the signs might be that a person isn't getting enough sleep or that they aren't getting good quality sleep?</a:t>
            </a:r>
          </a:p>
        </p:txBody>
      </p:sp>
    </p:spTree>
    <p:extLst>
      <p:ext uri="{BB962C8B-B14F-4D97-AF65-F5344CB8AC3E}">
        <p14:creationId xmlns:p14="http://schemas.microsoft.com/office/powerpoint/2010/main" val="130169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D9C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6D87-BAAD-2FCA-5EF1-F70FF6C5D0D0}"/>
              </a:ext>
            </a:extLst>
          </p:cNvPr>
          <p:cNvSpPr>
            <a:spLocks noGrp="1"/>
          </p:cNvSpPr>
          <p:nvPr>
            <p:ph type="title"/>
          </p:nvPr>
        </p:nvSpPr>
        <p:spPr>
          <a:xfrm>
            <a:off x="748990" y="320520"/>
            <a:ext cx="5250366" cy="1325563"/>
          </a:xfrm>
        </p:spPr>
        <p:txBody>
          <a:bodyPr>
            <a:normAutofit/>
          </a:bodyPr>
          <a:lstStyle/>
          <a:p>
            <a:r>
              <a:rPr lang="en-GB" sz="4000" b="1" dirty="0">
                <a:latin typeface="Proxima Nova Rg" panose="02000506030000020004" pitchFamily="2" charset="0"/>
              </a:rPr>
              <a:t>Feeling sleepy?</a:t>
            </a:r>
          </a:p>
        </p:txBody>
      </p:sp>
      <p:sp>
        <p:nvSpPr>
          <p:cNvPr id="4" name="Rectangle 3">
            <a:extLst>
              <a:ext uri="{FF2B5EF4-FFF2-40B4-BE49-F238E27FC236}">
                <a16:creationId xmlns:a16="http://schemas.microsoft.com/office/drawing/2014/main" id="{D3E75034-E334-F2A0-A38E-D2B96A6A6FE8}"/>
              </a:ext>
            </a:extLst>
          </p:cNvPr>
          <p:cNvSpPr/>
          <p:nvPr/>
        </p:nvSpPr>
        <p:spPr>
          <a:xfrm>
            <a:off x="838200" y="1299440"/>
            <a:ext cx="1231839" cy="92598"/>
          </a:xfrm>
          <a:prstGeom prst="rect">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85DC92E8-8F5C-C5C4-2358-FBB557D28246}"/>
              </a:ext>
            </a:extLst>
          </p:cNvPr>
          <p:cNvGrpSpPr/>
          <p:nvPr/>
        </p:nvGrpSpPr>
        <p:grpSpPr>
          <a:xfrm>
            <a:off x="993942" y="6050167"/>
            <a:ext cx="3226628" cy="383834"/>
            <a:chOff x="804187" y="6006995"/>
            <a:chExt cx="3226628" cy="383834"/>
          </a:xfrm>
        </p:grpSpPr>
        <p:sp>
          <p:nvSpPr>
            <p:cNvPr id="5" name="TextBox 4">
              <a:extLst>
                <a:ext uri="{FF2B5EF4-FFF2-40B4-BE49-F238E27FC236}">
                  <a16:creationId xmlns:a16="http://schemas.microsoft.com/office/drawing/2014/main" id="{4D2F0A96-54BD-6602-0221-6F6A154AD648}"/>
                </a:ext>
              </a:extLst>
            </p:cNvPr>
            <p:cNvSpPr txBox="1"/>
            <p:nvPr/>
          </p:nvSpPr>
          <p:spPr>
            <a:xfrm>
              <a:off x="1270586" y="6021497"/>
              <a:ext cx="27602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Proxima Nova Rg" panose="02000506030000020004" pitchFamily="2" charset="0"/>
                </a:rPr>
                <a:t>Difficulty concentrating</a:t>
              </a:r>
            </a:p>
          </p:txBody>
        </p:sp>
        <p:pic>
          <p:nvPicPr>
            <p:cNvPr id="46" name="Picture 45" descr="A person with a finger on his mouth&#10;&#10;Description automatically generated">
              <a:extLst>
                <a:ext uri="{FF2B5EF4-FFF2-40B4-BE49-F238E27FC236}">
                  <a16:creationId xmlns:a16="http://schemas.microsoft.com/office/drawing/2014/main" id="{8452A46C-6D46-5A5A-7BE1-7A2AF431F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187" y="6006995"/>
              <a:ext cx="355600" cy="355600"/>
            </a:xfrm>
            <a:prstGeom prst="rect">
              <a:avLst/>
            </a:prstGeom>
          </p:spPr>
        </p:pic>
      </p:grpSp>
      <p:grpSp>
        <p:nvGrpSpPr>
          <p:cNvPr id="15" name="Group 14">
            <a:extLst>
              <a:ext uri="{FF2B5EF4-FFF2-40B4-BE49-F238E27FC236}">
                <a16:creationId xmlns:a16="http://schemas.microsoft.com/office/drawing/2014/main" id="{A575072A-972A-AC9F-5028-3A6CE4A4E380}"/>
              </a:ext>
            </a:extLst>
          </p:cNvPr>
          <p:cNvGrpSpPr/>
          <p:nvPr/>
        </p:nvGrpSpPr>
        <p:grpSpPr>
          <a:xfrm>
            <a:off x="10092988" y="2782870"/>
            <a:ext cx="1417779" cy="369332"/>
            <a:chOff x="914986" y="2101897"/>
            <a:chExt cx="1417779" cy="369332"/>
          </a:xfrm>
        </p:grpSpPr>
        <p:sp>
          <p:nvSpPr>
            <p:cNvPr id="9" name="TextBox 8">
              <a:extLst>
                <a:ext uri="{FF2B5EF4-FFF2-40B4-BE49-F238E27FC236}">
                  <a16:creationId xmlns:a16="http://schemas.microsoft.com/office/drawing/2014/main" id="{7F83F6A0-D73F-7DA1-DACF-E96FEE633F49}"/>
                </a:ext>
              </a:extLst>
            </p:cNvPr>
            <p:cNvSpPr txBox="1"/>
            <p:nvPr/>
          </p:nvSpPr>
          <p:spPr>
            <a:xfrm>
              <a:off x="1238207" y="2101897"/>
              <a:ext cx="1094558" cy="369332"/>
            </a:xfrm>
            <a:prstGeom prst="rect">
              <a:avLst/>
            </a:prstGeom>
            <a:noFill/>
          </p:spPr>
          <p:txBody>
            <a:bodyPr wrap="square" rtlCol="0">
              <a:spAutoFit/>
            </a:bodyPr>
            <a:lstStyle/>
            <a:p>
              <a:r>
                <a:rPr lang="en-GB" sz="1800" dirty="0">
                  <a:latin typeface="Proxima Nova Rg" panose="02000506030000020004" pitchFamily="2" charset="0"/>
                </a:rPr>
                <a:t>Yawning</a:t>
              </a:r>
            </a:p>
          </p:txBody>
        </p:sp>
        <p:pic>
          <p:nvPicPr>
            <p:cNvPr id="10" name="Picture 9" descr="A person with a hand to his mouth&#10;&#10;Description automatically generated">
              <a:extLst>
                <a:ext uri="{FF2B5EF4-FFF2-40B4-BE49-F238E27FC236}">
                  <a16:creationId xmlns:a16="http://schemas.microsoft.com/office/drawing/2014/main" id="{551FB492-DEF6-0473-11CD-80DCDEEE6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986" y="2101897"/>
              <a:ext cx="355600" cy="355600"/>
            </a:xfrm>
            <a:prstGeom prst="rect">
              <a:avLst/>
            </a:prstGeom>
          </p:spPr>
        </p:pic>
      </p:grpSp>
      <p:grpSp>
        <p:nvGrpSpPr>
          <p:cNvPr id="14" name="Group 13">
            <a:extLst>
              <a:ext uri="{FF2B5EF4-FFF2-40B4-BE49-F238E27FC236}">
                <a16:creationId xmlns:a16="http://schemas.microsoft.com/office/drawing/2014/main" id="{84384736-6898-C4CC-88DE-AED37A20349B}"/>
              </a:ext>
            </a:extLst>
          </p:cNvPr>
          <p:cNvGrpSpPr/>
          <p:nvPr/>
        </p:nvGrpSpPr>
        <p:grpSpPr>
          <a:xfrm>
            <a:off x="978824" y="3920080"/>
            <a:ext cx="3709414" cy="369332"/>
            <a:chOff x="2822646" y="4009926"/>
            <a:chExt cx="3709414" cy="369332"/>
          </a:xfrm>
        </p:grpSpPr>
        <p:pic>
          <p:nvPicPr>
            <p:cNvPr id="11" name="Picture 10" descr="A sun with zzz in the center&#10;&#10;Description automatically generated">
              <a:extLst>
                <a:ext uri="{FF2B5EF4-FFF2-40B4-BE49-F238E27FC236}">
                  <a16:creationId xmlns:a16="http://schemas.microsoft.com/office/drawing/2014/main" id="{479F3073-64D1-B3D0-9562-930B155007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646" y="4016792"/>
              <a:ext cx="355600" cy="355600"/>
            </a:xfrm>
            <a:prstGeom prst="rect">
              <a:avLst/>
            </a:prstGeom>
          </p:spPr>
        </p:pic>
        <p:sp>
          <p:nvSpPr>
            <p:cNvPr id="13" name="TextBox 12">
              <a:extLst>
                <a:ext uri="{FF2B5EF4-FFF2-40B4-BE49-F238E27FC236}">
                  <a16:creationId xmlns:a16="http://schemas.microsoft.com/office/drawing/2014/main" id="{AC9B4C8C-12EC-5AC8-AB0B-1F1F1F9DFF7D}"/>
                </a:ext>
              </a:extLst>
            </p:cNvPr>
            <p:cNvSpPr txBox="1"/>
            <p:nvPr/>
          </p:nvSpPr>
          <p:spPr>
            <a:xfrm>
              <a:off x="3249662" y="4009926"/>
              <a:ext cx="3282398" cy="369332"/>
            </a:xfrm>
            <a:prstGeom prst="rect">
              <a:avLst/>
            </a:prstGeom>
            <a:noFill/>
          </p:spPr>
          <p:txBody>
            <a:bodyPr wrap="square">
              <a:spAutoFit/>
            </a:bodyPr>
            <a:lstStyle/>
            <a:p>
              <a:r>
                <a:rPr lang="en-GB" sz="1800" dirty="0">
                  <a:latin typeface="Proxima Nova Rg" panose="02000506030000020004" pitchFamily="2" charset="0"/>
                </a:rPr>
                <a:t>Falling asleep during the day</a:t>
              </a:r>
            </a:p>
          </p:txBody>
        </p:sp>
      </p:grpSp>
      <p:grpSp>
        <p:nvGrpSpPr>
          <p:cNvPr id="22" name="Group 21">
            <a:extLst>
              <a:ext uri="{FF2B5EF4-FFF2-40B4-BE49-F238E27FC236}">
                <a16:creationId xmlns:a16="http://schemas.microsoft.com/office/drawing/2014/main" id="{E59982EB-28E3-C48D-0D6F-D62A89B196CB}"/>
              </a:ext>
            </a:extLst>
          </p:cNvPr>
          <p:cNvGrpSpPr/>
          <p:nvPr/>
        </p:nvGrpSpPr>
        <p:grpSpPr>
          <a:xfrm>
            <a:off x="5001723" y="6050956"/>
            <a:ext cx="6509044" cy="369332"/>
            <a:chOff x="4590170" y="5998223"/>
            <a:chExt cx="6509044" cy="369332"/>
          </a:xfrm>
        </p:grpSpPr>
        <p:pic>
          <p:nvPicPr>
            <p:cNvPr id="16" name="Picture 15" descr="A black and white image of a virus&#10;&#10;Description automatically generated">
              <a:extLst>
                <a:ext uri="{FF2B5EF4-FFF2-40B4-BE49-F238E27FC236}">
                  <a16:creationId xmlns:a16="http://schemas.microsoft.com/office/drawing/2014/main" id="{F082D500-6186-1B67-AAC1-145513D013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0170" y="6003406"/>
              <a:ext cx="355600" cy="355600"/>
            </a:xfrm>
            <a:prstGeom prst="rect">
              <a:avLst/>
            </a:prstGeom>
          </p:spPr>
        </p:pic>
        <p:sp>
          <p:nvSpPr>
            <p:cNvPr id="18" name="TextBox 17">
              <a:extLst>
                <a:ext uri="{FF2B5EF4-FFF2-40B4-BE49-F238E27FC236}">
                  <a16:creationId xmlns:a16="http://schemas.microsoft.com/office/drawing/2014/main" id="{25E88233-E324-3ED3-CC5D-94215FEFA8E2}"/>
                </a:ext>
              </a:extLst>
            </p:cNvPr>
            <p:cNvSpPr txBox="1"/>
            <p:nvPr/>
          </p:nvSpPr>
          <p:spPr>
            <a:xfrm>
              <a:off x="5001558" y="5998223"/>
              <a:ext cx="6097656" cy="369332"/>
            </a:xfrm>
            <a:prstGeom prst="rect">
              <a:avLst/>
            </a:prstGeom>
            <a:noFill/>
          </p:spPr>
          <p:txBody>
            <a:bodyPr wrap="square">
              <a:spAutoFit/>
            </a:bodyPr>
            <a:lstStyle/>
            <a:p>
              <a:r>
                <a:rPr lang="en-GB" sz="1800" dirty="0">
                  <a:latin typeface="Proxima Nova Rg" panose="02000506030000020004" pitchFamily="2" charset="0"/>
                </a:rPr>
                <a:t>Picking up viruses (due to a weakened immune system)</a:t>
              </a:r>
            </a:p>
          </p:txBody>
        </p:sp>
      </p:grpSp>
      <p:grpSp>
        <p:nvGrpSpPr>
          <p:cNvPr id="21" name="Group 20">
            <a:extLst>
              <a:ext uri="{FF2B5EF4-FFF2-40B4-BE49-F238E27FC236}">
                <a16:creationId xmlns:a16="http://schemas.microsoft.com/office/drawing/2014/main" id="{354DBDA9-96A1-5F87-9DBB-59259C0C0567}"/>
              </a:ext>
            </a:extLst>
          </p:cNvPr>
          <p:cNvGrpSpPr/>
          <p:nvPr/>
        </p:nvGrpSpPr>
        <p:grpSpPr>
          <a:xfrm>
            <a:off x="494795" y="2852570"/>
            <a:ext cx="3058406" cy="369332"/>
            <a:chOff x="393390" y="3065430"/>
            <a:chExt cx="3058406" cy="369332"/>
          </a:xfrm>
        </p:grpSpPr>
        <p:pic>
          <p:nvPicPr>
            <p:cNvPr id="56" name="Picture 55" descr="A close-up of a logo&#10;&#10;Description automatically generated">
              <a:extLst>
                <a:ext uri="{FF2B5EF4-FFF2-40B4-BE49-F238E27FC236}">
                  <a16:creationId xmlns:a16="http://schemas.microsoft.com/office/drawing/2014/main" id="{7B50FEE2-8D3C-7D39-3189-41387CA6CD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390" y="3073400"/>
              <a:ext cx="355600" cy="355600"/>
            </a:xfrm>
            <a:prstGeom prst="rect">
              <a:avLst/>
            </a:prstGeom>
          </p:spPr>
        </p:pic>
        <p:sp>
          <p:nvSpPr>
            <p:cNvPr id="20" name="TextBox 19">
              <a:extLst>
                <a:ext uri="{FF2B5EF4-FFF2-40B4-BE49-F238E27FC236}">
                  <a16:creationId xmlns:a16="http://schemas.microsoft.com/office/drawing/2014/main" id="{50EE6882-ED0B-48E6-222F-6125F159F365}"/>
                </a:ext>
              </a:extLst>
            </p:cNvPr>
            <p:cNvSpPr txBox="1"/>
            <p:nvPr/>
          </p:nvSpPr>
          <p:spPr>
            <a:xfrm>
              <a:off x="838200" y="3065430"/>
              <a:ext cx="2613596" cy="369332"/>
            </a:xfrm>
            <a:prstGeom prst="rect">
              <a:avLst/>
            </a:prstGeom>
            <a:noFill/>
          </p:spPr>
          <p:txBody>
            <a:bodyPr wrap="square">
              <a:spAutoFit/>
            </a:bodyPr>
            <a:lstStyle/>
            <a:p>
              <a:r>
                <a:rPr lang="en-GB" sz="1800" dirty="0">
                  <a:latin typeface="Proxima Nova Rg" panose="02000506030000020004" pitchFamily="2" charset="0"/>
                </a:rPr>
                <a:t>Trouble seeing clearly</a:t>
              </a:r>
            </a:p>
          </p:txBody>
        </p:sp>
      </p:grpSp>
      <p:grpSp>
        <p:nvGrpSpPr>
          <p:cNvPr id="25" name="Group 24">
            <a:extLst>
              <a:ext uri="{FF2B5EF4-FFF2-40B4-BE49-F238E27FC236}">
                <a16:creationId xmlns:a16="http://schemas.microsoft.com/office/drawing/2014/main" id="{82FAD933-A21B-E4C2-9DB5-ABB353728CF4}"/>
              </a:ext>
            </a:extLst>
          </p:cNvPr>
          <p:cNvGrpSpPr/>
          <p:nvPr/>
        </p:nvGrpSpPr>
        <p:grpSpPr>
          <a:xfrm>
            <a:off x="399465" y="4982657"/>
            <a:ext cx="3341147" cy="369332"/>
            <a:chOff x="2885415" y="3900920"/>
            <a:chExt cx="3341147" cy="369332"/>
          </a:xfrm>
        </p:grpSpPr>
        <p:pic>
          <p:nvPicPr>
            <p:cNvPr id="54" name="Picture 53" descr="A hand holding a nut&#10;&#10;Description automatically generated">
              <a:extLst>
                <a:ext uri="{FF2B5EF4-FFF2-40B4-BE49-F238E27FC236}">
                  <a16:creationId xmlns:a16="http://schemas.microsoft.com/office/drawing/2014/main" id="{F55FB175-35EB-6AE2-8559-EDD19EF6B9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5415" y="3914652"/>
              <a:ext cx="355600" cy="355600"/>
            </a:xfrm>
            <a:prstGeom prst="rect">
              <a:avLst/>
            </a:prstGeom>
          </p:spPr>
        </p:pic>
        <p:sp>
          <p:nvSpPr>
            <p:cNvPr id="24" name="TextBox 23">
              <a:extLst>
                <a:ext uri="{FF2B5EF4-FFF2-40B4-BE49-F238E27FC236}">
                  <a16:creationId xmlns:a16="http://schemas.microsoft.com/office/drawing/2014/main" id="{7D6927E0-5DF5-1214-2463-52A89EBB24D8}"/>
                </a:ext>
              </a:extLst>
            </p:cNvPr>
            <p:cNvSpPr txBox="1"/>
            <p:nvPr/>
          </p:nvSpPr>
          <p:spPr>
            <a:xfrm>
              <a:off x="3276034" y="3900920"/>
              <a:ext cx="2950528" cy="369332"/>
            </a:xfrm>
            <a:prstGeom prst="rect">
              <a:avLst/>
            </a:prstGeom>
            <a:noFill/>
          </p:spPr>
          <p:txBody>
            <a:bodyPr wrap="square">
              <a:spAutoFit/>
            </a:bodyPr>
            <a:lstStyle/>
            <a:p>
              <a:r>
                <a:rPr lang="en-GB" sz="1800" dirty="0">
                  <a:latin typeface="Proxima Nova Rg" panose="02000506030000020004" pitchFamily="2" charset="0"/>
                </a:rPr>
                <a:t>Problems with motor skills</a:t>
              </a:r>
            </a:p>
          </p:txBody>
        </p:sp>
      </p:grpSp>
      <p:grpSp>
        <p:nvGrpSpPr>
          <p:cNvPr id="55" name="Group 54">
            <a:extLst>
              <a:ext uri="{FF2B5EF4-FFF2-40B4-BE49-F238E27FC236}">
                <a16:creationId xmlns:a16="http://schemas.microsoft.com/office/drawing/2014/main" id="{096545DD-9F2A-9ABD-F14D-91466A3D0652}"/>
              </a:ext>
            </a:extLst>
          </p:cNvPr>
          <p:cNvGrpSpPr/>
          <p:nvPr/>
        </p:nvGrpSpPr>
        <p:grpSpPr>
          <a:xfrm>
            <a:off x="9529729" y="4979008"/>
            <a:ext cx="1981038" cy="376629"/>
            <a:chOff x="9552634" y="5017638"/>
            <a:chExt cx="1981038" cy="376629"/>
          </a:xfrm>
        </p:grpSpPr>
        <p:pic>
          <p:nvPicPr>
            <p:cNvPr id="42" name="Picture 41" descr="A face with a question mark&#10;&#10;Description automatically generated">
              <a:extLst>
                <a:ext uri="{FF2B5EF4-FFF2-40B4-BE49-F238E27FC236}">
                  <a16:creationId xmlns:a16="http://schemas.microsoft.com/office/drawing/2014/main" id="{1E79E5A1-FA08-D587-23D3-6093DBEDBE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52634" y="5017638"/>
              <a:ext cx="355600" cy="355600"/>
            </a:xfrm>
            <a:prstGeom prst="rect">
              <a:avLst/>
            </a:prstGeom>
          </p:spPr>
        </p:pic>
        <p:sp>
          <p:nvSpPr>
            <p:cNvPr id="27" name="TextBox 26">
              <a:extLst>
                <a:ext uri="{FF2B5EF4-FFF2-40B4-BE49-F238E27FC236}">
                  <a16:creationId xmlns:a16="http://schemas.microsoft.com/office/drawing/2014/main" id="{78374E6E-D097-8E80-039B-A5CF52D44FAD}"/>
                </a:ext>
              </a:extLst>
            </p:cNvPr>
            <p:cNvSpPr txBox="1"/>
            <p:nvPr/>
          </p:nvSpPr>
          <p:spPr>
            <a:xfrm>
              <a:off x="9992330" y="5024935"/>
              <a:ext cx="1541342" cy="369332"/>
            </a:xfrm>
            <a:prstGeom prst="rect">
              <a:avLst/>
            </a:prstGeom>
            <a:noFill/>
          </p:spPr>
          <p:txBody>
            <a:bodyPr wrap="square">
              <a:spAutoFit/>
            </a:bodyPr>
            <a:lstStyle/>
            <a:p>
              <a:r>
                <a:rPr lang="en-GB" sz="1800" dirty="0">
                  <a:latin typeface="Proxima Nova Rg" panose="02000506030000020004" pitchFamily="2" charset="0"/>
                </a:rPr>
                <a:t>Poor memory</a:t>
              </a:r>
            </a:p>
          </p:txBody>
        </p:sp>
      </p:grpSp>
      <p:grpSp>
        <p:nvGrpSpPr>
          <p:cNvPr id="39" name="Group 38">
            <a:extLst>
              <a:ext uri="{FF2B5EF4-FFF2-40B4-BE49-F238E27FC236}">
                <a16:creationId xmlns:a16="http://schemas.microsoft.com/office/drawing/2014/main" id="{DECEC35B-6849-4D76-8CCB-8F8413BE5981}"/>
              </a:ext>
            </a:extLst>
          </p:cNvPr>
          <p:cNvGrpSpPr/>
          <p:nvPr/>
        </p:nvGrpSpPr>
        <p:grpSpPr>
          <a:xfrm>
            <a:off x="4175395" y="2845094"/>
            <a:ext cx="5140960" cy="376863"/>
            <a:chOff x="5305066" y="3095885"/>
            <a:chExt cx="5140960" cy="376863"/>
          </a:xfrm>
        </p:grpSpPr>
        <p:pic>
          <p:nvPicPr>
            <p:cNvPr id="52" name="Picture 51" descr="A black background with a line drawn on it&#10;&#10;Description automatically generated with medium confidence">
              <a:extLst>
                <a:ext uri="{FF2B5EF4-FFF2-40B4-BE49-F238E27FC236}">
                  <a16:creationId xmlns:a16="http://schemas.microsoft.com/office/drawing/2014/main" id="{7FE29163-8F27-1050-86E7-C13001140F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05066" y="3117148"/>
              <a:ext cx="355600" cy="355600"/>
            </a:xfrm>
            <a:prstGeom prst="rect">
              <a:avLst/>
            </a:prstGeom>
          </p:spPr>
        </p:pic>
        <p:sp>
          <p:nvSpPr>
            <p:cNvPr id="29" name="TextBox 28">
              <a:extLst>
                <a:ext uri="{FF2B5EF4-FFF2-40B4-BE49-F238E27FC236}">
                  <a16:creationId xmlns:a16="http://schemas.microsoft.com/office/drawing/2014/main" id="{E8EE4896-5C83-1C2A-3326-1AC3A145B387}"/>
                </a:ext>
              </a:extLst>
            </p:cNvPr>
            <p:cNvSpPr txBox="1"/>
            <p:nvPr/>
          </p:nvSpPr>
          <p:spPr>
            <a:xfrm>
              <a:off x="5700954" y="3095885"/>
              <a:ext cx="4745072" cy="369332"/>
            </a:xfrm>
            <a:prstGeom prst="rect">
              <a:avLst/>
            </a:prstGeom>
            <a:noFill/>
          </p:spPr>
          <p:txBody>
            <a:bodyPr wrap="square">
              <a:spAutoFit/>
            </a:bodyPr>
            <a:lstStyle/>
            <a:p>
              <a:r>
                <a:rPr lang="en-GB" sz="1800" dirty="0">
                  <a:latin typeface="Proxima Nova Rg" panose="02000506030000020004" pitchFamily="2" charset="0"/>
                </a:rPr>
                <a:t>Impulsiveness and difficulty making decisions</a:t>
              </a:r>
            </a:p>
          </p:txBody>
        </p:sp>
      </p:grpSp>
      <p:grpSp>
        <p:nvGrpSpPr>
          <p:cNvPr id="37" name="Group 36">
            <a:extLst>
              <a:ext uri="{FF2B5EF4-FFF2-40B4-BE49-F238E27FC236}">
                <a16:creationId xmlns:a16="http://schemas.microsoft.com/office/drawing/2014/main" id="{DFE89EBA-83D6-729B-39F6-6E49759EC7CE}"/>
              </a:ext>
            </a:extLst>
          </p:cNvPr>
          <p:cNvGrpSpPr/>
          <p:nvPr/>
        </p:nvGrpSpPr>
        <p:grpSpPr>
          <a:xfrm>
            <a:off x="4380923" y="4913691"/>
            <a:ext cx="4221647" cy="434706"/>
            <a:chOff x="5443313" y="4933749"/>
            <a:chExt cx="4221647" cy="434706"/>
          </a:xfrm>
        </p:grpSpPr>
        <p:pic>
          <p:nvPicPr>
            <p:cNvPr id="50" name="Picture 49" descr="A black and white line art of a weight scale&#10;&#10;Description automatically generated">
              <a:extLst>
                <a:ext uri="{FF2B5EF4-FFF2-40B4-BE49-F238E27FC236}">
                  <a16:creationId xmlns:a16="http://schemas.microsoft.com/office/drawing/2014/main" id="{E2BD75C6-F42C-C7B4-158F-9E594E3DBE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43313" y="4933749"/>
              <a:ext cx="434706" cy="434706"/>
            </a:xfrm>
            <a:prstGeom prst="rect">
              <a:avLst/>
            </a:prstGeom>
          </p:spPr>
        </p:pic>
        <p:sp>
          <p:nvSpPr>
            <p:cNvPr id="31" name="TextBox 30">
              <a:extLst>
                <a:ext uri="{FF2B5EF4-FFF2-40B4-BE49-F238E27FC236}">
                  <a16:creationId xmlns:a16="http://schemas.microsoft.com/office/drawing/2014/main" id="{661985A1-B0E8-8828-9A1D-E217BDF18DDC}"/>
                </a:ext>
              </a:extLst>
            </p:cNvPr>
            <p:cNvSpPr txBox="1"/>
            <p:nvPr/>
          </p:nvSpPr>
          <p:spPr>
            <a:xfrm>
              <a:off x="5929434" y="4978762"/>
              <a:ext cx="3735526" cy="369332"/>
            </a:xfrm>
            <a:prstGeom prst="rect">
              <a:avLst/>
            </a:prstGeom>
            <a:noFill/>
          </p:spPr>
          <p:txBody>
            <a:bodyPr wrap="square">
              <a:spAutoFit/>
            </a:bodyPr>
            <a:lstStyle/>
            <a:p>
              <a:r>
                <a:rPr lang="en-GB" sz="1800" dirty="0">
                  <a:latin typeface="Proxima Nova Rg" panose="02000506030000020004" pitchFamily="2" charset="0"/>
                </a:rPr>
                <a:t>Increased appetite and weight gain</a:t>
              </a:r>
            </a:p>
          </p:txBody>
        </p:sp>
      </p:grpSp>
      <p:grpSp>
        <p:nvGrpSpPr>
          <p:cNvPr id="35" name="Group 34">
            <a:extLst>
              <a:ext uri="{FF2B5EF4-FFF2-40B4-BE49-F238E27FC236}">
                <a16:creationId xmlns:a16="http://schemas.microsoft.com/office/drawing/2014/main" id="{127E6704-9CF0-B37D-E0B6-C11CE5DE2CA9}"/>
              </a:ext>
            </a:extLst>
          </p:cNvPr>
          <p:cNvGrpSpPr/>
          <p:nvPr/>
        </p:nvGrpSpPr>
        <p:grpSpPr>
          <a:xfrm>
            <a:off x="5763850" y="1886316"/>
            <a:ext cx="1734642" cy="374879"/>
            <a:chOff x="1328573" y="5900659"/>
            <a:chExt cx="1734642" cy="374879"/>
          </a:xfrm>
        </p:grpSpPr>
        <p:pic>
          <p:nvPicPr>
            <p:cNvPr id="44" name="Picture 43" descr="A person with a headache&#10;&#10;Description automatically generated">
              <a:extLst>
                <a:ext uri="{FF2B5EF4-FFF2-40B4-BE49-F238E27FC236}">
                  <a16:creationId xmlns:a16="http://schemas.microsoft.com/office/drawing/2014/main" id="{9A1517F7-DE9A-0DC6-EEDF-85E52992E60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28573" y="5900659"/>
              <a:ext cx="355600" cy="355600"/>
            </a:xfrm>
            <a:prstGeom prst="rect">
              <a:avLst/>
            </a:prstGeom>
          </p:spPr>
        </p:pic>
        <p:sp>
          <p:nvSpPr>
            <p:cNvPr id="33" name="TextBox 32">
              <a:extLst>
                <a:ext uri="{FF2B5EF4-FFF2-40B4-BE49-F238E27FC236}">
                  <a16:creationId xmlns:a16="http://schemas.microsoft.com/office/drawing/2014/main" id="{2A1A3C8A-D1D7-6BAF-4307-9092D2701B98}"/>
                </a:ext>
              </a:extLst>
            </p:cNvPr>
            <p:cNvSpPr txBox="1"/>
            <p:nvPr/>
          </p:nvSpPr>
          <p:spPr>
            <a:xfrm>
              <a:off x="1739961" y="5906206"/>
              <a:ext cx="1323254" cy="369332"/>
            </a:xfrm>
            <a:prstGeom prst="rect">
              <a:avLst/>
            </a:prstGeom>
            <a:noFill/>
          </p:spPr>
          <p:txBody>
            <a:bodyPr wrap="square">
              <a:spAutoFit/>
            </a:bodyPr>
            <a:lstStyle/>
            <a:p>
              <a:r>
                <a:rPr lang="en-GB" sz="1800" dirty="0">
                  <a:latin typeface="Proxima Nova Rg" panose="02000506030000020004" pitchFamily="2" charset="0"/>
                </a:rPr>
                <a:t>Headaches</a:t>
              </a:r>
            </a:p>
          </p:txBody>
        </p:sp>
      </p:grpSp>
      <p:grpSp>
        <p:nvGrpSpPr>
          <p:cNvPr id="45" name="Group 44">
            <a:extLst>
              <a:ext uri="{FF2B5EF4-FFF2-40B4-BE49-F238E27FC236}">
                <a16:creationId xmlns:a16="http://schemas.microsoft.com/office/drawing/2014/main" id="{F112D1D7-0CA4-11FC-51E9-E40E81BDF719}"/>
              </a:ext>
            </a:extLst>
          </p:cNvPr>
          <p:cNvGrpSpPr/>
          <p:nvPr/>
        </p:nvGrpSpPr>
        <p:grpSpPr>
          <a:xfrm>
            <a:off x="5953890" y="3843841"/>
            <a:ext cx="5009598" cy="391943"/>
            <a:chOff x="6766019" y="3829890"/>
            <a:chExt cx="5009598" cy="391943"/>
          </a:xfrm>
        </p:grpSpPr>
        <p:pic>
          <p:nvPicPr>
            <p:cNvPr id="48" name="Picture 47" descr="A coffee cup with smoke&#10;&#10;Description automatically generated">
              <a:extLst>
                <a:ext uri="{FF2B5EF4-FFF2-40B4-BE49-F238E27FC236}">
                  <a16:creationId xmlns:a16="http://schemas.microsoft.com/office/drawing/2014/main" id="{28C508B9-5158-625B-4013-BF74853C424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66019" y="3829890"/>
              <a:ext cx="355600" cy="355600"/>
            </a:xfrm>
            <a:prstGeom prst="rect">
              <a:avLst/>
            </a:prstGeom>
          </p:spPr>
        </p:pic>
        <p:sp>
          <p:nvSpPr>
            <p:cNvPr id="43" name="TextBox 42">
              <a:extLst>
                <a:ext uri="{FF2B5EF4-FFF2-40B4-BE49-F238E27FC236}">
                  <a16:creationId xmlns:a16="http://schemas.microsoft.com/office/drawing/2014/main" id="{951F0086-2C78-884D-5F3A-145BEE8D88A9}"/>
                </a:ext>
              </a:extLst>
            </p:cNvPr>
            <p:cNvSpPr txBox="1"/>
            <p:nvPr/>
          </p:nvSpPr>
          <p:spPr>
            <a:xfrm>
              <a:off x="7121619" y="3852501"/>
              <a:ext cx="4653998" cy="369332"/>
            </a:xfrm>
            <a:prstGeom prst="rect">
              <a:avLst/>
            </a:prstGeom>
            <a:noFill/>
          </p:spPr>
          <p:txBody>
            <a:bodyPr wrap="square">
              <a:spAutoFit/>
            </a:bodyPr>
            <a:lstStyle/>
            <a:p>
              <a:r>
                <a:rPr lang="en-GB" sz="1800" dirty="0">
                  <a:latin typeface="Proxima Nova Rg" panose="02000506030000020004" pitchFamily="2" charset="0"/>
                </a:rPr>
                <a:t>Using stimulants like caffeine to stay awake</a:t>
              </a:r>
            </a:p>
          </p:txBody>
        </p:sp>
      </p:grpSp>
      <p:grpSp>
        <p:nvGrpSpPr>
          <p:cNvPr id="72" name="Group 71">
            <a:extLst>
              <a:ext uri="{FF2B5EF4-FFF2-40B4-BE49-F238E27FC236}">
                <a16:creationId xmlns:a16="http://schemas.microsoft.com/office/drawing/2014/main" id="{BCC689DB-D7F7-D327-30A2-5AF6472D73F7}"/>
              </a:ext>
            </a:extLst>
          </p:cNvPr>
          <p:cNvGrpSpPr/>
          <p:nvPr/>
        </p:nvGrpSpPr>
        <p:grpSpPr>
          <a:xfrm>
            <a:off x="8602570" y="1904638"/>
            <a:ext cx="2199308" cy="369332"/>
            <a:chOff x="8602570" y="1904638"/>
            <a:chExt cx="2199308" cy="369332"/>
          </a:xfrm>
        </p:grpSpPr>
        <p:pic>
          <p:nvPicPr>
            <p:cNvPr id="40" name="Picture 39" descr="A face with a sad face&#10;&#10;Description automatically generated">
              <a:extLst>
                <a:ext uri="{FF2B5EF4-FFF2-40B4-BE49-F238E27FC236}">
                  <a16:creationId xmlns:a16="http://schemas.microsoft.com/office/drawing/2014/main" id="{D14BE726-6512-60A2-DE5A-574D3198C0C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02570" y="1911504"/>
              <a:ext cx="355600" cy="355600"/>
            </a:xfrm>
            <a:prstGeom prst="rect">
              <a:avLst/>
            </a:prstGeom>
          </p:spPr>
        </p:pic>
        <p:sp>
          <p:nvSpPr>
            <p:cNvPr id="49" name="TextBox 48">
              <a:extLst>
                <a:ext uri="{FF2B5EF4-FFF2-40B4-BE49-F238E27FC236}">
                  <a16:creationId xmlns:a16="http://schemas.microsoft.com/office/drawing/2014/main" id="{53059C83-2384-7158-9DA8-EF1AD9D882C4}"/>
                </a:ext>
              </a:extLst>
            </p:cNvPr>
            <p:cNvSpPr txBox="1"/>
            <p:nvPr/>
          </p:nvSpPr>
          <p:spPr>
            <a:xfrm>
              <a:off x="9159436" y="1904638"/>
              <a:ext cx="1642442" cy="369332"/>
            </a:xfrm>
            <a:prstGeom prst="rect">
              <a:avLst/>
            </a:prstGeom>
            <a:noFill/>
          </p:spPr>
          <p:txBody>
            <a:bodyPr wrap="square">
              <a:spAutoFit/>
            </a:bodyPr>
            <a:lstStyle/>
            <a:p>
              <a:r>
                <a:rPr lang="en-GB" sz="1800" dirty="0">
                  <a:latin typeface="Proxima Nova Rg" panose="02000506030000020004" pitchFamily="2" charset="0"/>
                </a:rPr>
                <a:t>Feeling tearful</a:t>
              </a:r>
            </a:p>
          </p:txBody>
        </p:sp>
      </p:grpSp>
      <p:grpSp>
        <p:nvGrpSpPr>
          <p:cNvPr id="70" name="Group 69">
            <a:extLst>
              <a:ext uri="{FF2B5EF4-FFF2-40B4-BE49-F238E27FC236}">
                <a16:creationId xmlns:a16="http://schemas.microsoft.com/office/drawing/2014/main" id="{0BEB9177-C38A-340A-AD63-D8C68ED2395B}"/>
              </a:ext>
            </a:extLst>
          </p:cNvPr>
          <p:cNvGrpSpPr/>
          <p:nvPr/>
        </p:nvGrpSpPr>
        <p:grpSpPr>
          <a:xfrm>
            <a:off x="1028767" y="1905323"/>
            <a:ext cx="3561403" cy="445804"/>
            <a:chOff x="1111522" y="1996806"/>
            <a:chExt cx="3561403" cy="445804"/>
          </a:xfrm>
        </p:grpSpPr>
        <p:pic>
          <p:nvPicPr>
            <p:cNvPr id="38" name="Picture 37" descr="A black and white image of a face with lightning bolt and a sad face&#10;&#10;Description automatically generated">
              <a:extLst>
                <a:ext uri="{FF2B5EF4-FFF2-40B4-BE49-F238E27FC236}">
                  <a16:creationId xmlns:a16="http://schemas.microsoft.com/office/drawing/2014/main" id="{FDA6DB75-9389-1997-47BD-822F22A229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1522" y="1996806"/>
              <a:ext cx="445804" cy="445804"/>
            </a:xfrm>
            <a:prstGeom prst="rect">
              <a:avLst/>
            </a:prstGeom>
          </p:spPr>
        </p:pic>
        <p:sp>
          <p:nvSpPr>
            <p:cNvPr id="53" name="TextBox 52">
              <a:extLst>
                <a:ext uri="{FF2B5EF4-FFF2-40B4-BE49-F238E27FC236}">
                  <a16:creationId xmlns:a16="http://schemas.microsoft.com/office/drawing/2014/main" id="{E12A3B6D-7FCC-141C-3EE3-20EEB239D93A}"/>
                </a:ext>
              </a:extLst>
            </p:cNvPr>
            <p:cNvSpPr txBox="1"/>
            <p:nvPr/>
          </p:nvSpPr>
          <p:spPr>
            <a:xfrm>
              <a:off x="1625753" y="2008049"/>
              <a:ext cx="3047172" cy="369332"/>
            </a:xfrm>
            <a:prstGeom prst="rect">
              <a:avLst/>
            </a:prstGeom>
            <a:noFill/>
          </p:spPr>
          <p:txBody>
            <a:bodyPr wrap="square">
              <a:spAutoFit/>
            </a:bodyPr>
            <a:lstStyle/>
            <a:p>
              <a:r>
                <a:rPr lang="en-GB" sz="1800" dirty="0">
                  <a:latin typeface="Proxima Nova Rg" panose="02000506030000020004" pitchFamily="2" charset="0"/>
                </a:rPr>
                <a:t>Feeling irritable and snappy</a:t>
              </a:r>
            </a:p>
          </p:txBody>
        </p:sp>
      </p:grpSp>
    </p:spTree>
    <p:extLst>
      <p:ext uri="{BB962C8B-B14F-4D97-AF65-F5344CB8AC3E}">
        <p14:creationId xmlns:p14="http://schemas.microsoft.com/office/powerpoint/2010/main" val="171788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D9C2"/>
        </a:solid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F31ABD3B-1C86-1DDD-1AAB-56DE96B417A1}"/>
              </a:ext>
            </a:extLst>
          </p:cNvPr>
          <p:cNvSpPr/>
          <p:nvPr/>
        </p:nvSpPr>
        <p:spPr>
          <a:xfrm>
            <a:off x="7102928" y="2258068"/>
            <a:ext cx="4653643" cy="3571232"/>
          </a:xfrm>
          <a:prstGeom prst="roundRect">
            <a:avLst>
              <a:gd name="adj" fmla="val 3216"/>
            </a:avLst>
          </a:prstGeom>
          <a:solidFill>
            <a:srgbClr val="F5E8C9"/>
          </a:solidFill>
          <a:ln>
            <a:solidFill>
              <a:srgbClr val="EB8A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7ACFE6-044B-EBBC-072E-8B172DCD3C4F}"/>
              </a:ext>
            </a:extLst>
          </p:cNvPr>
          <p:cNvSpPr>
            <a:spLocks noGrp="1"/>
          </p:cNvSpPr>
          <p:nvPr>
            <p:ph type="title"/>
          </p:nvPr>
        </p:nvSpPr>
        <p:spPr>
          <a:xfrm>
            <a:off x="674914" y="377334"/>
            <a:ext cx="10515600" cy="1325563"/>
          </a:xfrm>
        </p:spPr>
        <p:txBody>
          <a:bodyPr>
            <a:normAutofit/>
          </a:bodyPr>
          <a:lstStyle/>
          <a:p>
            <a:r>
              <a:rPr lang="en-GB" sz="4000" b="1" dirty="0">
                <a:latin typeface="Proxima Nova Rg" panose="02000506030000020004" pitchFamily="2" charset="0"/>
              </a:rPr>
              <a:t>Getting enough sleep</a:t>
            </a:r>
          </a:p>
        </p:txBody>
      </p:sp>
      <p:sp>
        <p:nvSpPr>
          <p:cNvPr id="3" name="Content Placeholder 2">
            <a:extLst>
              <a:ext uri="{FF2B5EF4-FFF2-40B4-BE49-F238E27FC236}">
                <a16:creationId xmlns:a16="http://schemas.microsoft.com/office/drawing/2014/main" id="{DE2D19A8-3B2C-7159-D855-59C97E522EAD}"/>
              </a:ext>
            </a:extLst>
          </p:cNvPr>
          <p:cNvSpPr>
            <a:spLocks noGrp="1"/>
          </p:cNvSpPr>
          <p:nvPr>
            <p:ph idx="1"/>
          </p:nvPr>
        </p:nvSpPr>
        <p:spPr>
          <a:xfrm>
            <a:off x="838200" y="1931498"/>
            <a:ext cx="5469486" cy="4425079"/>
          </a:xfrm>
        </p:spPr>
        <p:txBody>
          <a:bodyPr vert="horz" lIns="91440" tIns="45720" rIns="91440" bIns="45720" rtlCol="0" anchor="t">
            <a:normAutofit/>
          </a:bodyPr>
          <a:lstStyle/>
          <a:p>
            <a:pPr marL="0" indent="0">
              <a:buNone/>
            </a:pPr>
            <a:r>
              <a:rPr lang="en-GB" sz="2400" dirty="0">
                <a:latin typeface="Proxima Nova Rg" panose="02000506030000020004" pitchFamily="2" charset="0"/>
              </a:rPr>
              <a:t>Getting enough good quality sleep each night also helps to lower stress and improve concentration. </a:t>
            </a:r>
          </a:p>
          <a:p>
            <a:pPr marL="0" indent="0">
              <a:buNone/>
            </a:pPr>
            <a:endParaRPr lang="en-US" sz="2400" dirty="0">
              <a:latin typeface="Proxima Nova Rg" panose="02000506030000020004" pitchFamily="2" charset="0"/>
            </a:endParaRPr>
          </a:p>
          <a:p>
            <a:pPr marL="0" indent="0">
              <a:buNone/>
            </a:pPr>
            <a:r>
              <a:rPr lang="en-GB" sz="2400" dirty="0">
                <a:latin typeface="Proxima Nova Rg" panose="02000506030000020004" pitchFamily="2" charset="0"/>
              </a:rPr>
              <a:t>Research shows it can help reduce the risk of certain medical conditions (such as diabetes and heart disease), too.</a:t>
            </a:r>
          </a:p>
          <a:p>
            <a:pPr marL="0" indent="0">
              <a:buNone/>
            </a:pPr>
            <a:endParaRPr lang="en-GB" sz="2400" dirty="0">
              <a:latin typeface="Proxima Nova Rg" panose="02000506030000020004" pitchFamily="2" charset="0"/>
            </a:endParaRPr>
          </a:p>
          <a:p>
            <a:pPr marL="0" indent="0">
              <a:buNone/>
            </a:pPr>
            <a:r>
              <a:rPr lang="en-GB" sz="2400" b="1" dirty="0">
                <a:latin typeface="Proxima Nova Rg" panose="02000506030000020004" pitchFamily="2" charset="0"/>
              </a:rPr>
              <a:t>Do you know the amount of sleep each night that's recommended for someone your age?</a:t>
            </a:r>
          </a:p>
          <a:p>
            <a:pPr marL="0" indent="0">
              <a:buNone/>
            </a:pPr>
            <a:endParaRPr lang="en-GB" dirty="0"/>
          </a:p>
        </p:txBody>
      </p:sp>
      <p:sp>
        <p:nvSpPr>
          <p:cNvPr id="4" name="TextBox 3">
            <a:extLst>
              <a:ext uri="{FF2B5EF4-FFF2-40B4-BE49-F238E27FC236}">
                <a16:creationId xmlns:a16="http://schemas.microsoft.com/office/drawing/2014/main" id="{A41C743D-B4E3-0B66-069C-921DE299E570}"/>
              </a:ext>
            </a:extLst>
          </p:cNvPr>
          <p:cNvSpPr txBox="1"/>
          <p:nvPr/>
        </p:nvSpPr>
        <p:spPr>
          <a:xfrm>
            <a:off x="7487878" y="2704856"/>
            <a:ext cx="3883741"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latin typeface="Proxima Nova Rg" panose="02000506030000020004" pitchFamily="2" charset="0"/>
              </a:rPr>
              <a:t>7 - 12-year-olds need 10 - 11 hours of sleep each night.</a:t>
            </a:r>
          </a:p>
          <a:p>
            <a:pPr algn="ctr"/>
            <a:endParaRPr lang="en-GB" sz="2800" b="1" dirty="0">
              <a:latin typeface="Proxima Nova Rg" panose="02000506030000020004" pitchFamily="2" charset="0"/>
            </a:endParaRPr>
          </a:p>
          <a:p>
            <a:pPr algn="ctr"/>
            <a:r>
              <a:rPr lang="en-GB" sz="2800" b="1" dirty="0">
                <a:latin typeface="Proxima Nova Rg" panose="02000506030000020004" pitchFamily="2" charset="0"/>
              </a:rPr>
              <a:t>12 - 18-year-olds need around 8 - 9 hours.</a:t>
            </a:r>
          </a:p>
        </p:txBody>
      </p:sp>
      <p:sp>
        <p:nvSpPr>
          <p:cNvPr id="5" name="Rectangle 4">
            <a:extLst>
              <a:ext uri="{FF2B5EF4-FFF2-40B4-BE49-F238E27FC236}">
                <a16:creationId xmlns:a16="http://schemas.microsoft.com/office/drawing/2014/main" id="{E23E8421-E649-F8E2-91CF-CFE5C8568B38}"/>
              </a:ext>
            </a:extLst>
          </p:cNvPr>
          <p:cNvSpPr/>
          <p:nvPr/>
        </p:nvSpPr>
        <p:spPr>
          <a:xfrm>
            <a:off x="838200" y="1299440"/>
            <a:ext cx="1231839" cy="92598"/>
          </a:xfrm>
          <a:prstGeom prst="rect">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pink background&#10;&#10;Description automatically generated">
            <a:extLst>
              <a:ext uri="{FF2B5EF4-FFF2-40B4-BE49-F238E27FC236}">
                <a16:creationId xmlns:a16="http://schemas.microsoft.com/office/drawing/2014/main" id="{E64881F0-E19F-CBE7-CBD9-EF15A710E4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9046029" y="6043948"/>
            <a:ext cx="2811233" cy="830381"/>
          </a:xfrm>
          <a:prstGeom prst="rect">
            <a:avLst/>
          </a:prstGeom>
        </p:spPr>
      </p:pic>
      <p:pic>
        <p:nvPicPr>
          <p:cNvPr id="8" name="Picture 7" descr="A blue triangle with black background&#10;&#10;Description automatically generated">
            <a:extLst>
              <a:ext uri="{FF2B5EF4-FFF2-40B4-BE49-F238E27FC236}">
                <a16:creationId xmlns:a16="http://schemas.microsoft.com/office/drawing/2014/main" id="{F069EA26-3E95-05DF-825F-D2C7F3B56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7500" y="-69454"/>
            <a:ext cx="1698772" cy="959758"/>
          </a:xfrm>
          <a:prstGeom prst="rect">
            <a:avLst/>
          </a:prstGeom>
        </p:spPr>
      </p:pic>
      <p:pic>
        <p:nvPicPr>
          <p:cNvPr id="10" name="Picture 9" descr="A close-up of a magnifying glass&#10;&#10;Description automatically generated">
            <a:extLst>
              <a:ext uri="{FF2B5EF4-FFF2-40B4-BE49-F238E27FC236}">
                <a16:creationId xmlns:a16="http://schemas.microsoft.com/office/drawing/2014/main" id="{9E371D58-AD25-EF10-1E8E-4F0D84040E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2222" y="955745"/>
            <a:ext cx="1308100" cy="1638300"/>
          </a:xfrm>
          <a:prstGeom prst="rect">
            <a:avLst/>
          </a:prstGeom>
        </p:spPr>
      </p:pic>
    </p:spTree>
    <p:extLst>
      <p:ext uri="{BB962C8B-B14F-4D97-AF65-F5344CB8AC3E}">
        <p14:creationId xmlns:p14="http://schemas.microsoft.com/office/powerpoint/2010/main" val="191144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3D9C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23141-13C6-88D1-C840-20C66EA0B125}"/>
              </a:ext>
            </a:extLst>
          </p:cNvPr>
          <p:cNvSpPr>
            <a:spLocks noGrp="1"/>
          </p:cNvSpPr>
          <p:nvPr>
            <p:ph type="title"/>
          </p:nvPr>
        </p:nvSpPr>
        <p:spPr>
          <a:xfrm>
            <a:off x="650225" y="273914"/>
            <a:ext cx="10515600" cy="1325563"/>
          </a:xfrm>
        </p:spPr>
        <p:txBody>
          <a:bodyPr>
            <a:normAutofit/>
          </a:bodyPr>
          <a:lstStyle/>
          <a:p>
            <a:r>
              <a:rPr lang="en-GB" sz="4000" b="1" dirty="0">
                <a:latin typeface="Proxima Nova Rg" panose="02000506030000020004" pitchFamily="2" charset="0"/>
              </a:rPr>
              <a:t>The right kind of fuel</a:t>
            </a:r>
          </a:p>
        </p:txBody>
      </p:sp>
      <p:sp>
        <p:nvSpPr>
          <p:cNvPr id="3" name="Content Placeholder 2">
            <a:extLst>
              <a:ext uri="{FF2B5EF4-FFF2-40B4-BE49-F238E27FC236}">
                <a16:creationId xmlns:a16="http://schemas.microsoft.com/office/drawing/2014/main" id="{4D903D1C-78D9-7CEF-B8F4-7E187E631663}"/>
              </a:ext>
            </a:extLst>
          </p:cNvPr>
          <p:cNvSpPr>
            <a:spLocks noGrp="1"/>
          </p:cNvSpPr>
          <p:nvPr>
            <p:ph idx="1"/>
          </p:nvPr>
        </p:nvSpPr>
        <p:spPr>
          <a:xfrm>
            <a:off x="556435" y="1596041"/>
            <a:ext cx="6212114" cy="5012773"/>
          </a:xfrm>
        </p:spPr>
        <p:txBody>
          <a:bodyPr vert="horz" lIns="91440" tIns="45720" rIns="91440" bIns="45720" rtlCol="0" anchor="t">
            <a:normAutofit fontScale="92500"/>
          </a:bodyPr>
          <a:lstStyle/>
          <a:p>
            <a:pPr marL="0" indent="0">
              <a:buNone/>
            </a:pPr>
            <a:r>
              <a:rPr lang="en-GB" sz="2400" dirty="0">
                <a:latin typeface="Proxima Nova Rg" panose="02000506030000020004" pitchFamily="2" charset="0"/>
              </a:rPr>
              <a:t>Eating a healthy diet and staying hydrated are essential for taking care of our bodies and minds.</a:t>
            </a:r>
          </a:p>
          <a:p>
            <a:pPr marL="0" indent="0">
              <a:buNone/>
            </a:pPr>
            <a:endParaRPr lang="en-GB" sz="2400" dirty="0">
              <a:latin typeface="Proxima Nova Rg" panose="02000506030000020004" pitchFamily="2" charset="0"/>
            </a:endParaRPr>
          </a:p>
          <a:p>
            <a:pPr marL="0" indent="0">
              <a:buNone/>
            </a:pPr>
            <a:r>
              <a:rPr lang="en-GB" sz="2400" b="1" dirty="0">
                <a:latin typeface="Proxima Nova Rg" panose="02000506030000020004" pitchFamily="2" charset="0"/>
              </a:rPr>
              <a:t>Did you know...</a:t>
            </a:r>
          </a:p>
          <a:p>
            <a:pPr marL="457200" indent="-457200"/>
            <a:r>
              <a:rPr lang="en-GB" sz="2400" b="1" dirty="0">
                <a:latin typeface="Proxima Nova Rg" panose="02000506030000020004" pitchFamily="2" charset="0"/>
              </a:rPr>
              <a:t>a food intolerance or allergy might affect a person mentally as well as physically?</a:t>
            </a:r>
            <a:endParaRPr lang="en-GB" sz="2400" b="1" dirty="0">
              <a:latin typeface="Proxima Nova Rg" panose="02000506030000020004" pitchFamily="2" charset="0"/>
              <a:ea typeface="+mn-lt"/>
              <a:cs typeface="+mn-lt"/>
            </a:endParaRPr>
          </a:p>
          <a:p>
            <a:pPr marL="457200" indent="-457200"/>
            <a:r>
              <a:rPr lang="en-GB" sz="2400" b="1" dirty="0">
                <a:latin typeface="Proxima Nova Rg" panose="02000506030000020004" pitchFamily="2" charset="0"/>
                <a:ea typeface="+mn-lt"/>
                <a:cs typeface="+mn-lt"/>
              </a:rPr>
              <a:t>some foods have been linked to boosting mood?</a:t>
            </a:r>
          </a:p>
          <a:p>
            <a:pPr marL="457200" indent="-457200"/>
            <a:endParaRPr lang="en-GB" sz="2400" b="1" dirty="0">
              <a:latin typeface="Proxima Nova Rg" panose="02000506030000020004" pitchFamily="2" charset="0"/>
            </a:endParaRPr>
          </a:p>
          <a:p>
            <a:pPr marL="0" indent="0">
              <a:buNone/>
            </a:pPr>
            <a:r>
              <a:rPr lang="en-GB" sz="2400" dirty="0">
                <a:latin typeface="Proxima Nova Rg" panose="02000506030000020004" pitchFamily="2" charset="0"/>
              </a:rPr>
              <a:t>Different things work for different people, but it may be useful to learn about how different food groups or certain vitamins and minerals can positively impact our mental wellbeing.</a:t>
            </a:r>
          </a:p>
        </p:txBody>
      </p:sp>
      <p:pic>
        <p:nvPicPr>
          <p:cNvPr id="6" name="Picture 5" descr="A screenshot of a cell phone&#10;&#10;Description automatically generated">
            <a:extLst>
              <a:ext uri="{FF2B5EF4-FFF2-40B4-BE49-F238E27FC236}">
                <a16:creationId xmlns:a16="http://schemas.microsoft.com/office/drawing/2014/main" id="{58242586-24EE-B99C-B8A4-6255FA2DDD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57438">
            <a:off x="7379325" y="524997"/>
            <a:ext cx="4122099" cy="5836170"/>
          </a:xfrm>
          <a:prstGeom prst="rect">
            <a:avLst/>
          </a:prstGeom>
          <a:effectLst>
            <a:outerShdw blurRad="330200" dist="38100" dir="2700000" algn="tl" rotWithShape="0">
              <a:prstClr val="black">
                <a:alpha val="47000"/>
              </a:prstClr>
            </a:outerShdw>
          </a:effectLst>
        </p:spPr>
      </p:pic>
      <p:sp>
        <p:nvSpPr>
          <p:cNvPr id="5" name="Rectangle 4">
            <a:extLst>
              <a:ext uri="{FF2B5EF4-FFF2-40B4-BE49-F238E27FC236}">
                <a16:creationId xmlns:a16="http://schemas.microsoft.com/office/drawing/2014/main" id="{1411463E-A904-A980-9B1E-B770CC911C4C}"/>
              </a:ext>
            </a:extLst>
          </p:cNvPr>
          <p:cNvSpPr/>
          <p:nvPr/>
        </p:nvSpPr>
        <p:spPr>
          <a:xfrm>
            <a:off x="838200" y="1299440"/>
            <a:ext cx="1231839" cy="92598"/>
          </a:xfrm>
          <a:prstGeom prst="rect">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circle&#10;&#10;Description automatically generated">
            <a:extLst>
              <a:ext uri="{FF2B5EF4-FFF2-40B4-BE49-F238E27FC236}">
                <a16:creationId xmlns:a16="http://schemas.microsoft.com/office/drawing/2014/main" id="{A1925269-49FE-B4B8-BD49-75F27DB5DF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57" y="3276105"/>
            <a:ext cx="259303" cy="264195"/>
          </a:xfrm>
          <a:prstGeom prst="rect">
            <a:avLst/>
          </a:prstGeom>
        </p:spPr>
      </p:pic>
      <p:pic>
        <p:nvPicPr>
          <p:cNvPr id="8" name="Picture 7" descr="A close up of a circle&#10;&#10;Description automatically generated">
            <a:extLst>
              <a:ext uri="{FF2B5EF4-FFF2-40B4-BE49-F238E27FC236}">
                <a16:creationId xmlns:a16="http://schemas.microsoft.com/office/drawing/2014/main" id="{E9F0166B-B0BC-95B3-F545-0F081E0A5F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56" y="3968138"/>
            <a:ext cx="259303" cy="264195"/>
          </a:xfrm>
          <a:prstGeom prst="rect">
            <a:avLst/>
          </a:prstGeom>
        </p:spPr>
      </p:pic>
    </p:spTree>
    <p:extLst>
      <p:ext uri="{BB962C8B-B14F-4D97-AF65-F5344CB8AC3E}">
        <p14:creationId xmlns:p14="http://schemas.microsoft.com/office/powerpoint/2010/main" val="138561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D9C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99885-97EB-7AED-824A-A56E50A3584B}"/>
              </a:ext>
            </a:extLst>
          </p:cNvPr>
          <p:cNvSpPr>
            <a:spLocks noGrp="1"/>
          </p:cNvSpPr>
          <p:nvPr>
            <p:ph type="title"/>
          </p:nvPr>
        </p:nvSpPr>
        <p:spPr>
          <a:xfrm>
            <a:off x="650631" y="329956"/>
            <a:ext cx="10515600" cy="1325563"/>
          </a:xfrm>
        </p:spPr>
        <p:txBody>
          <a:bodyPr>
            <a:normAutofit/>
          </a:bodyPr>
          <a:lstStyle/>
          <a:p>
            <a:r>
              <a:rPr lang="en-GB" sz="4000" b="1" dirty="0">
                <a:latin typeface="Proxima Nova Rg"/>
              </a:rPr>
              <a:t>Every Body</a:t>
            </a:r>
            <a:endParaRPr lang="en-GB" sz="4000" b="1" dirty="0">
              <a:latin typeface="Proxima Nova Rg" panose="02000506030000020004" pitchFamily="2" charset="0"/>
            </a:endParaRPr>
          </a:p>
        </p:txBody>
      </p:sp>
      <p:sp>
        <p:nvSpPr>
          <p:cNvPr id="3" name="Content Placeholder 2">
            <a:extLst>
              <a:ext uri="{FF2B5EF4-FFF2-40B4-BE49-F238E27FC236}">
                <a16:creationId xmlns:a16="http://schemas.microsoft.com/office/drawing/2014/main" id="{BCB7EABE-915F-D65F-4910-0B1A9F7A354F}"/>
              </a:ext>
            </a:extLst>
          </p:cNvPr>
          <p:cNvSpPr>
            <a:spLocks noGrp="1"/>
          </p:cNvSpPr>
          <p:nvPr>
            <p:ph idx="1"/>
          </p:nvPr>
        </p:nvSpPr>
        <p:spPr>
          <a:xfrm>
            <a:off x="668501" y="1935725"/>
            <a:ext cx="5257800" cy="4394737"/>
          </a:xfrm>
        </p:spPr>
        <p:txBody>
          <a:bodyPr vert="horz" lIns="91440" tIns="45720" rIns="91440" bIns="45720" rtlCol="0" anchor="t">
            <a:normAutofit fontScale="92500" lnSpcReduction="10000"/>
          </a:bodyPr>
          <a:lstStyle/>
          <a:p>
            <a:pPr marL="0" indent="0">
              <a:buNone/>
            </a:pPr>
            <a:r>
              <a:rPr lang="en-GB" sz="2400" dirty="0">
                <a:latin typeface="Proxima Nova Rg"/>
              </a:rPr>
              <a:t>Taking breaks, getting enough sleep and diet can help everybody with protecting their mental health. But as individuals, our bodies are all different and our needs can vary. </a:t>
            </a:r>
            <a:endParaRPr lang="en-US" dirty="0"/>
          </a:p>
          <a:p>
            <a:pPr marL="0" indent="0">
              <a:buNone/>
            </a:pPr>
            <a:r>
              <a:rPr lang="en-GB" sz="2400" dirty="0">
                <a:latin typeface="Proxima Nova Rg"/>
              </a:rPr>
              <a:t>For some people with a mental health difficulty or diagnosed condition, medication may be prescribed by a health professional. </a:t>
            </a:r>
            <a:endParaRPr lang="en-GB" dirty="0">
              <a:latin typeface="Aptos" panose="020B0004020202020204"/>
            </a:endParaRPr>
          </a:p>
          <a:p>
            <a:pPr marL="0" indent="0">
              <a:buNone/>
            </a:pPr>
            <a:r>
              <a:rPr lang="en-GB" sz="2400" dirty="0">
                <a:latin typeface="Proxima Nova Rg"/>
              </a:rPr>
              <a:t>So, along with working on protective factors to support good mental wellbeing and looking after their physical health, they take medication to help them manage the symptoms of their condition.</a:t>
            </a:r>
            <a:endParaRPr lang="en-GB"/>
          </a:p>
          <a:p>
            <a:pPr marL="0" indent="0">
              <a:buNone/>
            </a:pPr>
            <a:endParaRPr lang="en-GB" sz="2400" dirty="0">
              <a:latin typeface="Proxima Nova Rg" panose="02000506030000020004" pitchFamily="2" charset="0"/>
            </a:endParaRPr>
          </a:p>
        </p:txBody>
      </p:sp>
      <p:sp>
        <p:nvSpPr>
          <p:cNvPr id="4" name="Rectangle 3">
            <a:extLst>
              <a:ext uri="{FF2B5EF4-FFF2-40B4-BE49-F238E27FC236}">
                <a16:creationId xmlns:a16="http://schemas.microsoft.com/office/drawing/2014/main" id="{76A912AC-F224-652E-96CE-2AA053A53C4F}"/>
              </a:ext>
            </a:extLst>
          </p:cNvPr>
          <p:cNvSpPr/>
          <p:nvPr/>
        </p:nvSpPr>
        <p:spPr>
          <a:xfrm>
            <a:off x="838200" y="1299440"/>
            <a:ext cx="1231839" cy="92598"/>
          </a:xfrm>
          <a:prstGeom prst="rect">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itting next to another person&#10;&#10;Description automatically generated">
            <a:extLst>
              <a:ext uri="{FF2B5EF4-FFF2-40B4-BE49-F238E27FC236}">
                <a16:creationId xmlns:a16="http://schemas.microsoft.com/office/drawing/2014/main" id="{1AE66D26-4D5D-523E-FDEB-2CFA079E08E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5287106" y="0"/>
            <a:ext cx="6904893" cy="6858000"/>
          </a:xfrm>
          <a:prstGeom prst="rect">
            <a:avLst/>
          </a:prstGeom>
        </p:spPr>
      </p:pic>
      <p:sp>
        <p:nvSpPr>
          <p:cNvPr id="8" name="TextBox 7">
            <a:extLst>
              <a:ext uri="{FF2B5EF4-FFF2-40B4-BE49-F238E27FC236}">
                <a16:creationId xmlns:a16="http://schemas.microsoft.com/office/drawing/2014/main" id="{D9D70697-F53B-4E37-E156-34BCF35C55A7}"/>
              </a:ext>
            </a:extLst>
          </p:cNvPr>
          <p:cNvSpPr txBox="1"/>
          <p:nvPr/>
        </p:nvSpPr>
        <p:spPr>
          <a:xfrm>
            <a:off x="11032611" y="6600092"/>
            <a:ext cx="1194558" cy="246221"/>
          </a:xfrm>
          <a:prstGeom prst="rect">
            <a:avLst/>
          </a:prstGeom>
          <a:noFill/>
        </p:spPr>
        <p:txBody>
          <a:bodyPr wrap="none" rtlCol="0">
            <a:spAutoFit/>
          </a:bodyPr>
          <a:lstStyle/>
          <a:p>
            <a:r>
              <a:rPr lang="en-GB" sz="1000" dirty="0">
                <a:solidFill>
                  <a:srgbClr val="FDECB4"/>
                </a:solidFill>
                <a:latin typeface="Proxima Nova Rg" panose="02000506030000020004" pitchFamily="2" charset="0"/>
              </a:rPr>
              <a:t>Photo from </a:t>
            </a:r>
            <a:r>
              <a:rPr lang="en-GB" sz="1000" u="sng" dirty="0">
                <a:solidFill>
                  <a:srgbClr val="FDECB4"/>
                </a:solidFill>
                <a:latin typeface="Proxima Nova Rg" panose="02000506030000020004" pitchFamily="2" charset="0"/>
              </a:rPr>
              <a:t>Canva</a:t>
            </a:r>
            <a:endParaRPr lang="en-US" sz="1000" u="sng" dirty="0">
              <a:solidFill>
                <a:srgbClr val="FDECB4"/>
              </a:solidFill>
              <a:latin typeface="Proxima Nova Rg" panose="02000506030000020004" pitchFamily="2" charset="0"/>
            </a:endParaRPr>
          </a:p>
        </p:txBody>
      </p:sp>
    </p:spTree>
    <p:extLst>
      <p:ext uri="{BB962C8B-B14F-4D97-AF65-F5344CB8AC3E}">
        <p14:creationId xmlns:p14="http://schemas.microsoft.com/office/powerpoint/2010/main" val="2929670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7b9d21a-925a-49e9-93d7-9782020f3462">
      <Terms xmlns="http://schemas.microsoft.com/office/infopath/2007/PartnerControls"/>
    </lcf76f155ced4ddcb4097134ff3c332f>
    <TaxCatchAll xmlns="f405e823-ec5d-4772-af58-273ea8b79ff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CF772F6850E04BBC59E1F63187FC6F" ma:contentTypeVersion="18" ma:contentTypeDescription="Create a new document." ma:contentTypeScope="" ma:versionID="833eb3dee03de706b959573fd3b810d3">
  <xsd:schema xmlns:xsd="http://www.w3.org/2001/XMLSchema" xmlns:xs="http://www.w3.org/2001/XMLSchema" xmlns:p="http://schemas.microsoft.com/office/2006/metadata/properties" xmlns:ns2="97b9d21a-925a-49e9-93d7-9782020f3462" xmlns:ns3="f405e823-ec5d-4772-af58-273ea8b79ff6" targetNamespace="http://schemas.microsoft.com/office/2006/metadata/properties" ma:root="true" ma:fieldsID="fffd1232843c5f41e1b24312dcb66d17" ns2:_="" ns3:_="">
    <xsd:import namespace="97b9d21a-925a-49e9-93d7-9782020f3462"/>
    <xsd:import namespace="f405e823-ec5d-4772-af58-273ea8b79ff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b9d21a-925a-49e9-93d7-9782020f34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007704f-416d-454c-bbc2-f265cb201e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05e823-ec5d-4772-af58-273ea8b79ff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627ba6a-fb28-4be6-a75f-18e169db53bd}" ma:internalName="TaxCatchAll" ma:showField="CatchAllData" ma:web="f405e823-ec5d-4772-af58-273ea8b79f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CAAB43-65FD-4741-BF4C-8A1F94BA456A}">
  <ds:schemaRefs>
    <ds:schemaRef ds:uri="http://schemas.microsoft.com/office/2006/metadata/properties"/>
    <ds:schemaRef ds:uri="http://schemas.microsoft.com/office/infopath/2007/PartnerControls"/>
    <ds:schemaRef ds:uri="97b9d21a-925a-49e9-93d7-9782020f3462"/>
    <ds:schemaRef ds:uri="f405e823-ec5d-4772-af58-273ea8b79ff6"/>
  </ds:schemaRefs>
</ds:datastoreItem>
</file>

<file path=customXml/itemProps2.xml><?xml version="1.0" encoding="utf-8"?>
<ds:datastoreItem xmlns:ds="http://schemas.openxmlformats.org/officeDocument/2006/customXml" ds:itemID="{2B34815E-44D2-49DD-A2F9-FD4FCB0235CD}">
  <ds:schemaRefs>
    <ds:schemaRef ds:uri="http://schemas.microsoft.com/sharepoint/v3/contenttype/forms"/>
  </ds:schemaRefs>
</ds:datastoreItem>
</file>

<file path=customXml/itemProps3.xml><?xml version="1.0" encoding="utf-8"?>
<ds:datastoreItem xmlns:ds="http://schemas.openxmlformats.org/officeDocument/2006/customXml" ds:itemID="{95627B6A-C5F5-457C-824C-2B1CC1E11C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b9d21a-925a-49e9-93d7-9782020f3462"/>
    <ds:schemaRef ds:uri="f405e823-ec5d-4772-af58-273ea8b79f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747</Words>
  <Application>Microsoft Office PowerPoint</Application>
  <PresentationFormat>Widescreen</PresentationFormat>
  <Paragraphs>78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What our bodies need</vt:lpstr>
      <vt:lpstr>Take a break</vt:lpstr>
      <vt:lpstr>True or false?</vt:lpstr>
      <vt:lpstr>A good night's sleep?</vt:lpstr>
      <vt:lpstr>Feeling sleepy?</vt:lpstr>
      <vt:lpstr>Getting enough sleep</vt:lpstr>
      <vt:lpstr>The right kind of fuel</vt:lpstr>
      <vt:lpstr>Every Body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 Booth</dc:creator>
  <cp:lastModifiedBy>Faye Booth</cp:lastModifiedBy>
  <cp:revision>3255</cp:revision>
  <dcterms:created xsi:type="dcterms:W3CDTF">2024-04-22T16:16:20Z</dcterms:created>
  <dcterms:modified xsi:type="dcterms:W3CDTF">2024-06-17T08:11:51Z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0x0101008DCF772F6850E04BBC59E1F63187FC6F</vt:lpwstr>
  </property>
  <property fmtid="{D5CDD505-2E9C-101B-9397-08002B2CF9AE}" pid="3" name="MediaServiceImageTags">
    <vt:lpwstr/>
  </property>
</Properties>
</file>