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3"/>
  </p:notesMasterIdLst>
  <p:sldIdLst>
    <p:sldId id="347" r:id="rId5"/>
    <p:sldId id="279" r:id="rId6"/>
    <p:sldId id="314" r:id="rId7"/>
    <p:sldId id="316" r:id="rId8"/>
    <p:sldId id="315" r:id="rId9"/>
    <p:sldId id="353" r:id="rId10"/>
    <p:sldId id="307" r:id="rId11"/>
    <p:sldId id="352" r:id="rId12"/>
  </p:sldIdLst>
  <p:sldSz cx="12192000" cy="6858000"/>
  <p:notesSz cx="6858000" cy="9144000"/>
  <p:embeddedFontLst>
    <p:embeddedFont>
      <p:font typeface="Proxima Nova Rg" panose="02000506030000020004" charset="0"/>
      <p:regular r:id="rId14"/>
      <p:bold r:id="rId1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9C2"/>
    <a:srgbClr val="ED4AA8"/>
    <a:srgbClr val="597045"/>
    <a:srgbClr val="DB5E38"/>
    <a:srgbClr val="6BBAF5"/>
    <a:srgbClr val="C2E3FA"/>
    <a:srgbClr val="FDECB4"/>
    <a:srgbClr val="7A706B"/>
    <a:srgbClr val="BFD6BD"/>
    <a:srgbClr val="D9D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BD29C-5749-A05E-D280-2E41DE672C9B}" v="1137" dt="2024-06-13T11:41:5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2" y="58"/>
      </p:cViewPr>
      <p:guideLst>
        <p:guide orient="horz" pos="436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226F-2BED-2248-ADEF-ED92A431643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E13F-E7C5-B446-9ED5-233B48B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silhouette-of-grass-during-sunset-CY2sDlYLSuE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69A2E00C-703B-D69C-52E1-4B9105C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77"/>
            <a:ext cx="12192000" cy="5794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168" y="5153123"/>
            <a:ext cx="7955665" cy="1175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The way we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AE538-03E2-E155-98A1-8A2FC4CF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134" r="-2309" b="6968"/>
          <a:stretch/>
        </p:blipFill>
        <p:spPr>
          <a:xfrm>
            <a:off x="4725822" y="489711"/>
            <a:ext cx="2740356" cy="1076273"/>
          </a:xfrm>
          <a:prstGeom prst="rect">
            <a:avLst/>
          </a:prstGeom>
        </p:spPr>
      </p:pic>
      <p:pic>
        <p:nvPicPr>
          <p:cNvPr id="17" name="Picture 16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0D74EBE9-9B87-EF0E-45B1-19BFED06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42300" l="621" r="17946">
                        <a14:foregroundMark x1="16761" y1="37500" x2="16761" y2="37500"/>
                        <a14:foregroundMark x1="6264" y1="31100" x2="6264" y2="31100"/>
                        <a14:foregroundMark x1="3837" y1="31100" x2="3837" y2="31100"/>
                        <a14:foregroundMark x1="621" y1="30800" x2="621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80002" b="55470"/>
          <a:stretch/>
        </p:blipFill>
        <p:spPr>
          <a:xfrm>
            <a:off x="-2" y="104460"/>
            <a:ext cx="3204354" cy="1956663"/>
          </a:xfrm>
          <a:prstGeom prst="rect">
            <a:avLst/>
          </a:prstGeom>
        </p:spPr>
      </p:pic>
      <p:pic>
        <p:nvPicPr>
          <p:cNvPr id="19" name="Picture 18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A2642A29-5E22-0CC1-C4B7-45CCD8032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0" b="42400" l="81095" r="99831">
                        <a14:foregroundMark x1="81095" y1="28200" x2="81095" y2="28200"/>
                        <a14:foregroundMark x1="90688" y1="30600" x2="90688" y2="30600"/>
                        <a14:foregroundMark x1="97630" y1="39700" x2="97630" y2="39700"/>
                        <a14:foregroundMark x1="99097" y1="39700" x2="99097" y2="39700"/>
                        <a14:foregroundMark x1="99605" y1="39700" x2="99831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15" t="23486" b="55391"/>
          <a:stretch/>
        </p:blipFill>
        <p:spPr>
          <a:xfrm>
            <a:off x="8835341" y="283142"/>
            <a:ext cx="3356659" cy="197258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B55E687-0E60-6332-86DB-477D79AE2253}"/>
              </a:ext>
            </a:extLst>
          </p:cNvPr>
          <p:cNvSpPr txBox="1">
            <a:spLocks/>
          </p:cNvSpPr>
          <p:nvPr/>
        </p:nvSpPr>
        <p:spPr>
          <a:xfrm>
            <a:off x="4545957" y="5914717"/>
            <a:ext cx="3100086" cy="45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5E8C9"/>
                </a:solidFill>
                <a:latin typeface="Proxima Nova Rg" panose="02000506030000020004" pitchFamily="2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9398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EF4A-D141-156C-7B17-03A88FA9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33335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Thoughts and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D4F5-7C22-8CBC-3E58-80DDA15B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658913"/>
            <a:ext cx="5971906" cy="4959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Our thoughts and feelings are closely linked.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Positive thoughts lead to positive emotions. A person who uses positive thinking styles is more likely to feel positively about their mental wellbeing.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But there are a lot of common unhelpful thinking styles that can lead to uncomfortable or difficult emotions. Addressing these thinking styles can help support good mental wellbeing.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859EC-FAC2-F867-DC66-FAEF8B78CF73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itting on the floor with his hand on his head&#10;&#10;Description automatically generated">
            <a:extLst>
              <a:ext uri="{FF2B5EF4-FFF2-40B4-BE49-F238E27FC236}">
                <a16:creationId xmlns:a16="http://schemas.microsoft.com/office/drawing/2014/main" id="{91B379F2-C73B-2762-F2EB-FC0B16FD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829" y="-16578"/>
            <a:ext cx="6270172" cy="6898093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B92ADD-F92D-91E5-E864-7C4C19BAB2C8}"/>
              </a:ext>
            </a:extLst>
          </p:cNvPr>
          <p:cNvSpPr/>
          <p:nvPr/>
        </p:nvSpPr>
        <p:spPr>
          <a:xfrm>
            <a:off x="8265242" y="5604636"/>
            <a:ext cx="3773347" cy="932064"/>
          </a:xfrm>
          <a:prstGeom prst="roundRect">
            <a:avLst>
              <a:gd name="adj" fmla="val 3216"/>
            </a:avLst>
          </a:prstGeom>
          <a:solidFill>
            <a:srgbClr val="F2BDA6"/>
          </a:solidFill>
          <a:ln>
            <a:solidFill>
              <a:srgbClr val="EB8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9D9CC-C155-193E-AFA6-554AF6E912CF}"/>
              </a:ext>
            </a:extLst>
          </p:cNvPr>
          <p:cNvSpPr txBox="1"/>
          <p:nvPr/>
        </p:nvSpPr>
        <p:spPr>
          <a:xfrm>
            <a:off x="8265242" y="5655169"/>
            <a:ext cx="39267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Do you know of any unhelpful thinking styles?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66CFB-0450-3840-B96C-9809600C3154}"/>
              </a:ext>
            </a:extLst>
          </p:cNvPr>
          <p:cNvSpPr txBox="1"/>
          <p:nvPr/>
        </p:nvSpPr>
        <p:spPr>
          <a:xfrm>
            <a:off x="10997442" y="36595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2BA6E"/>
                </a:solidFill>
                <a:latin typeface="Proxima Nova Rg" panose="02000506030000020004" pitchFamily="2" charset="0"/>
              </a:rPr>
              <a:t>Photo from </a:t>
            </a:r>
            <a:r>
              <a:rPr lang="en-GB" sz="1000" u="sng" dirty="0">
                <a:solidFill>
                  <a:srgbClr val="F2BA6E"/>
                </a:solidFill>
                <a:latin typeface="Proxima Nova Rg" panose="02000506030000020004" pitchFamily="2" charset="0"/>
              </a:rPr>
              <a:t>Canva</a:t>
            </a:r>
            <a:endParaRPr lang="en-US" sz="1000" u="sng" dirty="0">
              <a:solidFill>
                <a:srgbClr val="F2BA6E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6E7C-E43C-853A-E715-5E633122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Unhelpful thinking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D37D-6BFB-77D7-13DB-E2FA17F5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39212"/>
            <a:ext cx="6250609" cy="4455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Unhelpful thinking styles involve a person's thoughts becoming distorted or biased in some way.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There are many common unhelpful thinking styles and most of us will recognise some of them as things we do.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See if you can match up the type of unhelpful thinking with its definition on your </a:t>
            </a:r>
            <a:r>
              <a:rPr lang="en-GB" sz="2400" b="1" dirty="0">
                <a:latin typeface="Proxima Nova Rg" panose="02000506030000020004" pitchFamily="2" charset="0"/>
              </a:rPr>
              <a:t>Unhelpful Thinking Styles activity sheet</a:t>
            </a:r>
            <a:r>
              <a:rPr lang="en-GB" sz="2400" dirty="0">
                <a:latin typeface="Proxima Nova Rg" panose="02000506030000020004" pitchFamily="2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C510D-9CCB-F860-1E5D-D28A82C79B9A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rectangular box with red text&#10;&#10;Description automatically generated with medium confidence">
            <a:extLst>
              <a:ext uri="{FF2B5EF4-FFF2-40B4-BE49-F238E27FC236}">
                <a16:creationId xmlns:a16="http://schemas.microsoft.com/office/drawing/2014/main" id="{D4CF60D1-8A2D-99D4-3A15-88CC08E95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422">
            <a:off x="7569552" y="608611"/>
            <a:ext cx="3924078" cy="5558560"/>
          </a:xfrm>
          <a:prstGeom prst="rect">
            <a:avLst/>
          </a:prstGeom>
          <a:effectLst>
            <a:outerShdw blurRad="329561" dist="38100" dir="270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19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8257-DCD5-FFB1-BA49-737B16B6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38667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/>
              </a:rPr>
              <a:t>Unhelpful thinking styles</a:t>
            </a:r>
            <a:endParaRPr lang="en-GB" sz="4000" b="1" dirty="0">
              <a:latin typeface="Proxima Nova Rg" panose="0200050603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C1F2D-682C-4D18-5DE7-9583F5D6C742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896F858C-8A77-7001-7178-35F0F6E6E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2" y="-100147"/>
            <a:ext cx="1123950" cy="635000"/>
          </a:xfrm>
          <a:prstGeom prst="rect">
            <a:avLst/>
          </a:prstGeom>
        </p:spPr>
      </p:pic>
      <p:pic>
        <p:nvPicPr>
          <p:cNvPr id="12" name="Picture 11" descr="A black and pink background&#10;&#10;Description automatically generated">
            <a:extLst>
              <a:ext uri="{FF2B5EF4-FFF2-40B4-BE49-F238E27FC236}">
                <a16:creationId xmlns:a16="http://schemas.microsoft.com/office/drawing/2014/main" id="{3D096E69-6F49-BD50-2756-3E92AB3BD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956799" y="6366581"/>
            <a:ext cx="1814286" cy="53590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A63846-43EC-D9AF-EA6F-1BEA1E67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12477"/>
              </p:ext>
            </p:extLst>
          </p:nvPr>
        </p:nvGraphicFramePr>
        <p:xfrm>
          <a:off x="843280" y="1718056"/>
          <a:ext cx="10577555" cy="40792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41320">
                  <a:extLst>
                    <a:ext uri="{9D8B030D-6E8A-4147-A177-3AD203B41FA5}">
                      <a16:colId xmlns:a16="http://schemas.microsoft.com/office/drawing/2014/main" val="3723665285"/>
                    </a:ext>
                  </a:extLst>
                </a:gridCol>
                <a:gridCol w="7636235">
                  <a:extLst>
                    <a:ext uri="{9D8B030D-6E8A-4147-A177-3AD203B41FA5}">
                      <a16:colId xmlns:a16="http://schemas.microsoft.com/office/drawing/2014/main" val="276249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Over-</a:t>
                      </a:r>
                      <a:r>
                        <a:rPr lang="en-US" b="1" err="1"/>
                        <a:t>generalising</a:t>
                      </a:r>
                      <a:endParaRPr lang="en-US" b="1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Using a single event to make assumptions about life in general.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33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Mind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Imagining or assuming we know what others are thinking.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30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Labelling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Assigning labels to ourselves or others.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5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'Should'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Using critical words like 'must' or 'should' to set expectations.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8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Fortune 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Making predictions about what will happen.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4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Magnification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Blowing things out of proportion, making them seem a bigger deal.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0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Personalisation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Taking full responsibility and blaming yourself.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4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Mental 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Focusing on certain details or evidence, filtering out other factors.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51519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Ignoring the 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Forgetting or discounting good things that have happened or successes.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49970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Emotional 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Assuming that because we </a:t>
                      </a:r>
                      <a:r>
                        <a:rPr lang="en-US" i="1" dirty="0"/>
                        <a:t>feel</a:t>
                      </a:r>
                      <a:r>
                        <a:rPr lang="en-US" dirty="0"/>
                        <a:t> a certain way, our thoughts must be true.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8559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All or nothing 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Thinking in extreme contrasts. 'Black and white' thinking.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79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6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ABCC-8C10-07CD-6D8C-A6912B81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47" y="39541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Catching automatic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2444-7E37-E413-FBCC-2FC3F642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47" y="1714746"/>
            <a:ext cx="5896302" cy="4640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Proxima Nova Rg" panose="02000506030000020004" pitchFamily="2" charset="0"/>
                <a:ea typeface="+mn-lt"/>
                <a:cs typeface="+mn-lt"/>
              </a:rPr>
              <a:t>Consider which of these thinking styles you notice in yourself.</a:t>
            </a:r>
            <a:endParaRPr lang="en-US" sz="2400" b="1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Automatic thoughts occur instantly, in response to events we experience. We have little control over these automatic thoughts popping into our heads, but we can learn to catch them.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Once we're aware of these unhelpful thinking styles, we can try to spot them when they happen.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0BEB6-9018-D3B1-329F-0F2F36EA0558}"/>
              </a:ext>
            </a:extLst>
          </p:cNvPr>
          <p:cNvSpPr txBox="1"/>
          <p:nvPr/>
        </p:nvSpPr>
        <p:spPr>
          <a:xfrm>
            <a:off x="7424029" y="1714746"/>
            <a:ext cx="381701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Proxima Nova Rg" panose="02000506030000020004" pitchFamily="2" charset="0"/>
                <a:ea typeface="+mn-lt"/>
                <a:cs typeface="+mn-lt"/>
              </a:rPr>
              <a:t>It's useful to challenge the thought we've had once we've caught it and ask ourselves how accurate the thought really is.</a:t>
            </a:r>
            <a:endParaRPr lang="en-US" sz="2400" dirty="0">
              <a:latin typeface="Proxima Nova Rg" panose="02000506030000020004" pitchFamily="2" charset="0"/>
            </a:endParaRPr>
          </a:p>
          <a:p>
            <a:endParaRPr lang="en-GB" sz="2400" dirty="0">
              <a:latin typeface="Proxima Nova Rg" panose="02000506030000020004" pitchFamily="2" charset="0"/>
            </a:endParaRPr>
          </a:p>
          <a:p>
            <a:r>
              <a:rPr lang="en-GB" sz="2800" b="1" dirty="0">
                <a:solidFill>
                  <a:srgbClr val="ED4AA8"/>
                </a:solidFill>
                <a:latin typeface="Proxima Nova Rg" panose="02000506030000020004" pitchFamily="2" charset="0"/>
              </a:rPr>
              <a:t>We can do this for ourselves and others!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A82ED-4AA2-EE65-6050-803C898D66BC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s holding a tablet&#10;&#10;Description automatically generated">
            <a:extLst>
              <a:ext uri="{FF2B5EF4-FFF2-40B4-BE49-F238E27FC236}">
                <a16:creationId xmlns:a16="http://schemas.microsoft.com/office/drawing/2014/main" id="{56F2C2ED-B777-A110-A63E-F4680B9AC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45" y="3980544"/>
            <a:ext cx="2877456" cy="2877456"/>
          </a:xfrm>
          <a:prstGeom prst="rect">
            <a:avLst/>
          </a:prstGeom>
        </p:spPr>
      </p:pic>
      <p:pic>
        <p:nvPicPr>
          <p:cNvPr id="8" name="Picture 7" descr="A black and pink background&#10;&#10;Description automatically generated">
            <a:extLst>
              <a:ext uri="{FF2B5EF4-FFF2-40B4-BE49-F238E27FC236}">
                <a16:creationId xmlns:a16="http://schemas.microsoft.com/office/drawing/2014/main" id="{AAC24B3E-1573-B614-5598-FA79F0803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7868" y="-39023"/>
            <a:ext cx="3331391" cy="9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1EB3-9FAB-31A4-B11B-5023E90125A1}"/>
              </a:ext>
            </a:extLst>
          </p:cNvPr>
          <p:cNvSpPr/>
          <p:nvPr/>
        </p:nvSpPr>
        <p:spPr>
          <a:xfrm>
            <a:off x="722086" y="5032736"/>
            <a:ext cx="5185228" cy="1455682"/>
          </a:xfrm>
          <a:prstGeom prst="roundRect">
            <a:avLst>
              <a:gd name="adj" fmla="val 3216"/>
            </a:avLst>
          </a:prstGeom>
          <a:solidFill>
            <a:srgbClr val="C2E3FA"/>
          </a:solidFill>
          <a:ln>
            <a:solidFill>
              <a:srgbClr val="6BB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88257-DCD5-FFB1-BA49-737B16B6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38667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Making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B7AE-96CE-3C52-25FE-E29821B51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1712233"/>
            <a:ext cx="5281149" cy="4455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Another unhelpful thing a lot of us do is comparing ourself with others.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Making unfavourable comparisons against others makes us feel inferior or inadequate. Yet we're all different people with different circumstances and life isn't a competition. 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3F80B-A97C-BE53-1E16-9DE61DEE4C77}"/>
              </a:ext>
            </a:extLst>
          </p:cNvPr>
          <p:cNvSpPr txBox="1"/>
          <p:nvPr/>
        </p:nvSpPr>
        <p:spPr>
          <a:xfrm>
            <a:off x="838200" y="5160412"/>
            <a:ext cx="49587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Can you think of a time when  you have compared yourself unfavourably with someone else?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C1F2D-682C-4D18-5DE7-9583F5D6C742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itting on a couch&#10;&#10;Description automatically generated">
            <a:extLst>
              <a:ext uri="{FF2B5EF4-FFF2-40B4-BE49-F238E27FC236}">
                <a16:creationId xmlns:a16="http://schemas.microsoft.com/office/drawing/2014/main" id="{617339C1-D7A6-BA86-C23C-904B453B6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987"/>
            <a:ext cx="6316749" cy="6318546"/>
          </a:xfrm>
          <a:prstGeom prst="rect">
            <a:avLst/>
          </a:prstGeom>
        </p:spPr>
      </p:pic>
      <p:pic>
        <p:nvPicPr>
          <p:cNvPr id="11" name="Picture 10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896F858C-8A77-7001-7178-35F0F6E6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2" y="-100147"/>
            <a:ext cx="1123950" cy="635000"/>
          </a:xfrm>
          <a:prstGeom prst="rect">
            <a:avLst/>
          </a:prstGeom>
        </p:spPr>
      </p:pic>
      <p:pic>
        <p:nvPicPr>
          <p:cNvPr id="12" name="Picture 11" descr="A black and pink background&#10;&#10;Description automatically generated">
            <a:extLst>
              <a:ext uri="{FF2B5EF4-FFF2-40B4-BE49-F238E27FC236}">
                <a16:creationId xmlns:a16="http://schemas.microsoft.com/office/drawing/2014/main" id="{3D096E69-6F49-BD50-2756-3E92AB3BD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956799" y="6366581"/>
            <a:ext cx="1814286" cy="5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lock of birds in the sky&#10;&#10;Description automatically generated">
            <a:extLst>
              <a:ext uri="{FF2B5EF4-FFF2-40B4-BE49-F238E27FC236}">
                <a16:creationId xmlns:a16="http://schemas.microsoft.com/office/drawing/2014/main" id="{3ACECEFA-6461-D7E2-259B-B144BC8E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4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9E85-33B8-8D21-260D-4BF6F69D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41" y="3708398"/>
            <a:ext cx="6119112" cy="2901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 dirty="0">
                <a:ln>
                  <a:solidFill>
                    <a:srgbClr val="597045">
                      <a:alpha val="72849"/>
                    </a:srgbClr>
                  </a:solidFill>
                </a:ln>
                <a:solidFill>
                  <a:srgbClr val="FFC000"/>
                </a:solidFill>
                <a:latin typeface="Proxima Nova Rg" panose="02000506030000020004" pitchFamily="2" charset="0"/>
              </a:rPr>
              <a:t>"You don't have to control your thoughts. </a:t>
            </a:r>
          </a:p>
          <a:p>
            <a:pPr marL="0" indent="0">
              <a:buNone/>
            </a:pPr>
            <a:r>
              <a:rPr lang="en-GB" sz="4000" b="1" dirty="0">
                <a:ln>
                  <a:solidFill>
                    <a:srgbClr val="597045">
                      <a:alpha val="72849"/>
                    </a:srgbClr>
                  </a:solidFill>
                </a:ln>
                <a:solidFill>
                  <a:srgbClr val="FFC000"/>
                </a:solidFill>
                <a:latin typeface="Proxima Nova Rg" panose="02000506030000020004" pitchFamily="2" charset="0"/>
              </a:rPr>
              <a:t>You just have to stop letting them control you."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C000"/>
                </a:solidFill>
                <a:latin typeface="Proxima Nova Rg" panose="02000506030000020004" pitchFamily="2" charset="0"/>
              </a:rPr>
              <a:t>Dan Millman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071A8-33C9-954A-B84E-FC013E3CAF16}"/>
              </a:ext>
            </a:extLst>
          </p:cNvPr>
          <p:cNvSpPr txBox="1"/>
          <p:nvPr/>
        </p:nvSpPr>
        <p:spPr>
          <a:xfrm>
            <a:off x="9795658" y="79828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u="sng" dirty="0">
                <a:solidFill>
                  <a:srgbClr val="FDECB4"/>
                </a:solidFill>
                <a:latin typeface="Proxima Nova Rg" panose="02000506030000020004" pitchFamily="2" charset="0"/>
              </a:rPr>
              <a:t>Kenrick Mills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on 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 </a:t>
            </a:r>
            <a:endParaRPr lang="en-US" sz="1000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A50D7C69-F380-C467-4B64-E842B01A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>
          <a:xfrm>
            <a:off x="2760008" y="1881093"/>
            <a:ext cx="6671983" cy="3095813"/>
          </a:xfrm>
          <a:prstGeom prst="rect">
            <a:avLst/>
          </a:prstGeom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9E3F3C-3920-A634-6AF9-010FA8021A24}"/>
              </a:ext>
            </a:extLst>
          </p:cNvPr>
          <p:cNvSpPr/>
          <p:nvPr/>
        </p:nvSpPr>
        <p:spPr>
          <a:xfrm rot="16200000">
            <a:off x="10933936" y="2506427"/>
            <a:ext cx="1122702" cy="1043319"/>
          </a:xfrm>
          <a:prstGeom prst="rtTriangle">
            <a:avLst/>
          </a:prstGeom>
          <a:solidFill>
            <a:srgbClr val="6B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826CE8F-025A-2783-F699-11FB69A7922D}"/>
              </a:ext>
            </a:extLst>
          </p:cNvPr>
          <p:cNvSpPr/>
          <p:nvPr/>
        </p:nvSpPr>
        <p:spPr>
          <a:xfrm rot="16200000">
            <a:off x="10174129" y="4881840"/>
            <a:ext cx="1856935" cy="1781974"/>
          </a:xfrm>
          <a:prstGeom prst="rtTriangle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76FB29-40FE-039A-298C-86F04FABDA40}"/>
              </a:ext>
            </a:extLst>
          </p:cNvPr>
          <p:cNvSpPr/>
          <p:nvPr/>
        </p:nvSpPr>
        <p:spPr>
          <a:xfrm rot="5400000">
            <a:off x="160936" y="223776"/>
            <a:ext cx="1856935" cy="1781974"/>
          </a:xfrm>
          <a:prstGeom prst="rtTriangle">
            <a:avLst/>
          </a:prstGeom>
          <a:solidFill>
            <a:srgbClr val="ED4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7D8BE-FA90-CF30-4459-8BEF33A77103}"/>
              </a:ext>
            </a:extLst>
          </p:cNvPr>
          <p:cNvSpPr/>
          <p:nvPr/>
        </p:nvSpPr>
        <p:spPr>
          <a:xfrm rot="2700000">
            <a:off x="697473" y="2101208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6BB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46D6BEA6-55A3-C170-269B-2E4A1D8489BB}"/>
              </a:ext>
            </a:extLst>
          </p:cNvPr>
          <p:cNvSpPr/>
          <p:nvPr/>
        </p:nvSpPr>
        <p:spPr>
          <a:xfrm rot="5400000">
            <a:off x="8758997" y="5638492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C2E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5B7921B-1CFB-C14C-BDE9-9EC39D56529D}"/>
              </a:ext>
            </a:extLst>
          </p:cNvPr>
          <p:cNvSpPr/>
          <p:nvPr/>
        </p:nvSpPr>
        <p:spPr>
          <a:xfrm rot="16200000">
            <a:off x="10211609" y="4503257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E50A1EE-3A0A-CE6F-3A26-EAA57F075058}"/>
              </a:ext>
            </a:extLst>
          </p:cNvPr>
          <p:cNvSpPr/>
          <p:nvPr/>
        </p:nvSpPr>
        <p:spPr>
          <a:xfrm rot="13500000">
            <a:off x="10179265" y="-565221"/>
            <a:ext cx="1503032" cy="1503032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D9D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9BCD640-FD2F-7EDF-2DE4-BB003CD65B3E}"/>
              </a:ext>
            </a:extLst>
          </p:cNvPr>
          <p:cNvSpPr/>
          <p:nvPr/>
        </p:nvSpPr>
        <p:spPr>
          <a:xfrm rot="5400000">
            <a:off x="2293306" y="186295"/>
            <a:ext cx="1169421" cy="1169421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5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8356DA5-BE54-1088-67D9-951C8F991835}"/>
              </a:ext>
            </a:extLst>
          </p:cNvPr>
          <p:cNvSpPr/>
          <p:nvPr/>
        </p:nvSpPr>
        <p:spPr>
          <a:xfrm rot="16200000">
            <a:off x="211080" y="3248334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9E9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F28ADAD-970B-DB0F-C5F6-A0FA31B8A345}"/>
              </a:ext>
            </a:extLst>
          </p:cNvPr>
          <p:cNvSpPr/>
          <p:nvPr/>
        </p:nvSpPr>
        <p:spPr>
          <a:xfrm rot="8100000">
            <a:off x="814061" y="3875194"/>
            <a:ext cx="1085463" cy="10854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7B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A34CA66-76E0-4423-A553-903FF296E810}"/>
              </a:ext>
            </a:extLst>
          </p:cNvPr>
          <p:cNvSpPr/>
          <p:nvPr/>
        </p:nvSpPr>
        <p:spPr>
          <a:xfrm rot="18900000">
            <a:off x="2674428" y="5042592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BFD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2EA0CD4-C46B-9DCE-114A-875301183113}"/>
              </a:ext>
            </a:extLst>
          </p:cNvPr>
          <p:cNvSpPr/>
          <p:nvPr/>
        </p:nvSpPr>
        <p:spPr>
          <a:xfrm rot="8100000">
            <a:off x="10084244" y="1971895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9d21a-925a-49e9-93d7-9782020f3462">
      <Terms xmlns="http://schemas.microsoft.com/office/infopath/2007/PartnerControls"/>
    </lcf76f155ced4ddcb4097134ff3c332f>
    <TaxCatchAll xmlns="f405e823-ec5d-4772-af58-273ea8b79f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F772F6850E04BBC59E1F63187FC6F" ma:contentTypeVersion="18" ma:contentTypeDescription="Create a new document." ma:contentTypeScope="" ma:versionID="833eb3dee03de706b959573fd3b810d3">
  <xsd:schema xmlns:xsd="http://www.w3.org/2001/XMLSchema" xmlns:xs="http://www.w3.org/2001/XMLSchema" xmlns:p="http://schemas.microsoft.com/office/2006/metadata/properties" xmlns:ns2="97b9d21a-925a-49e9-93d7-9782020f3462" xmlns:ns3="f405e823-ec5d-4772-af58-273ea8b79ff6" targetNamespace="http://schemas.microsoft.com/office/2006/metadata/properties" ma:root="true" ma:fieldsID="fffd1232843c5f41e1b24312dcb66d17" ns2:_="" ns3:_="">
    <xsd:import namespace="97b9d21a-925a-49e9-93d7-9782020f3462"/>
    <xsd:import namespace="f405e823-ec5d-4772-af58-273ea8b79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21a-925a-49e9-93d7-9782020f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07704f-416d-454c-bbc2-f265cb201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5e823-ec5d-4772-af58-273ea8b79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7ba6a-fb28-4be6-a75f-18e169db53bd}" ma:internalName="TaxCatchAll" ma:showField="CatchAllData" ma:web="f405e823-ec5d-4772-af58-273ea8b79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4815E-44D2-49DD-A2F9-FD4FCB023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CAAB43-65FD-4741-BF4C-8A1F94BA456A}">
  <ds:schemaRefs>
    <ds:schemaRef ds:uri="http://schemas.microsoft.com/office/2006/metadata/properties"/>
    <ds:schemaRef ds:uri="http://schemas.microsoft.com/office/infopath/2007/PartnerControls"/>
    <ds:schemaRef ds:uri="97b9d21a-925a-49e9-93d7-9782020f3462"/>
    <ds:schemaRef ds:uri="f405e823-ec5d-4772-af58-273ea8b79ff6"/>
  </ds:schemaRefs>
</ds:datastoreItem>
</file>

<file path=customXml/itemProps3.xml><?xml version="1.0" encoding="utf-8"?>
<ds:datastoreItem xmlns:ds="http://schemas.openxmlformats.org/officeDocument/2006/customXml" ds:itemID="{95627B6A-C5F5-457C-824C-2B1CC1E1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d21a-925a-49e9-93d7-9782020f3462"/>
    <ds:schemaRef ds:uri="f405e823-ec5d-4772-af58-273ea8b79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470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Proxima Nova Rg</vt:lpstr>
      <vt:lpstr>Aptos Display</vt:lpstr>
      <vt:lpstr>Arial</vt:lpstr>
      <vt:lpstr>Aptos</vt:lpstr>
      <vt:lpstr>office theme</vt:lpstr>
      <vt:lpstr>PowerPoint Presentation</vt:lpstr>
      <vt:lpstr>Thoughts and feelings</vt:lpstr>
      <vt:lpstr>Unhelpful thinking styles</vt:lpstr>
      <vt:lpstr>Unhelpful thinking styles</vt:lpstr>
      <vt:lpstr>Catching automatic thoughts</vt:lpstr>
      <vt:lpstr>Making comparisons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Booth</dc:creator>
  <cp:lastModifiedBy>Faye Booth</cp:lastModifiedBy>
  <cp:revision>3302</cp:revision>
  <dcterms:created xsi:type="dcterms:W3CDTF">2024-04-22T16:16:20Z</dcterms:created>
  <dcterms:modified xsi:type="dcterms:W3CDTF">2024-06-13T14:13:49Z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0x0101008DCF772F6850E04BBC59E1F63187FC6F</vt:lpwstr>
  </property>
  <property fmtid="{D5CDD505-2E9C-101B-9397-08002B2CF9AE}" pid="3" name="MediaServiceImageTags">
    <vt:lpwstr/>
  </property>
</Properties>
</file>